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267" r:id="rId3"/>
    <p:sldId id="268" r:id="rId4"/>
    <p:sldId id="274" r:id="rId5"/>
    <p:sldId id="263" r:id="rId6"/>
    <p:sldId id="265" r:id="rId7"/>
    <p:sldId id="264" r:id="rId8"/>
    <p:sldId id="388" r:id="rId9"/>
    <p:sldId id="320" r:id="rId10"/>
    <p:sldId id="352" r:id="rId11"/>
    <p:sldId id="269" r:id="rId12"/>
    <p:sldId id="271" r:id="rId13"/>
    <p:sldId id="272" r:id="rId14"/>
    <p:sldId id="386" r:id="rId15"/>
    <p:sldId id="278" r:id="rId16"/>
    <p:sldId id="284" r:id="rId17"/>
    <p:sldId id="279" r:id="rId18"/>
    <p:sldId id="350" r:id="rId19"/>
    <p:sldId id="351" r:id="rId20"/>
    <p:sldId id="335" r:id="rId21"/>
    <p:sldId id="338" r:id="rId22"/>
    <p:sldId id="354" r:id="rId23"/>
    <p:sldId id="280" r:id="rId24"/>
    <p:sldId id="282" r:id="rId25"/>
    <p:sldId id="283" r:id="rId26"/>
    <p:sldId id="360" r:id="rId27"/>
    <p:sldId id="362" r:id="rId28"/>
    <p:sldId id="364" r:id="rId29"/>
    <p:sldId id="366" r:id="rId30"/>
    <p:sldId id="368" r:id="rId31"/>
    <p:sldId id="370" r:id="rId32"/>
    <p:sldId id="365" r:id="rId33"/>
    <p:sldId id="306" r:id="rId34"/>
    <p:sldId id="310" r:id="rId35"/>
    <p:sldId id="311" r:id="rId36"/>
    <p:sldId id="312" r:id="rId37"/>
    <p:sldId id="313" r:id="rId38"/>
    <p:sldId id="314" r:id="rId39"/>
    <p:sldId id="315" r:id="rId40"/>
    <p:sldId id="316" r:id="rId41"/>
    <p:sldId id="317" r:id="rId42"/>
    <p:sldId id="318" r:id="rId43"/>
    <p:sldId id="319" r:id="rId44"/>
    <p:sldId id="323" r:id="rId45"/>
    <p:sldId id="324" r:id="rId46"/>
    <p:sldId id="325" r:id="rId47"/>
    <p:sldId id="371" r:id="rId48"/>
    <p:sldId id="372" r:id="rId49"/>
    <p:sldId id="373" r:id="rId50"/>
    <p:sldId id="374" r:id="rId51"/>
    <p:sldId id="379" r:id="rId52"/>
    <p:sldId id="376" r:id="rId53"/>
    <p:sldId id="377" r:id="rId54"/>
    <p:sldId id="286" r:id="rId55"/>
    <p:sldId id="337" r:id="rId56"/>
    <p:sldId id="328" r:id="rId57"/>
    <p:sldId id="329" r:id="rId58"/>
    <p:sldId id="331" r:id="rId59"/>
    <p:sldId id="330" r:id="rId60"/>
    <p:sldId id="333" r:id="rId61"/>
    <p:sldId id="334" r:id="rId62"/>
    <p:sldId id="332" r:id="rId63"/>
    <p:sldId id="387" r:id="rId64"/>
    <p:sldId id="297" r:id="rId65"/>
    <p:sldId id="298" r:id="rId66"/>
    <p:sldId id="299" r:id="rId67"/>
    <p:sldId id="301" r:id="rId68"/>
    <p:sldId id="302" r:id="rId69"/>
    <p:sldId id="380" r:id="rId70"/>
    <p:sldId id="381" r:id="rId71"/>
    <p:sldId id="383" r:id="rId72"/>
    <p:sldId id="385" r:id="rId73"/>
    <p:sldId id="384" r:id="rId74"/>
    <p:sldId id="390" r:id="rId75"/>
    <p:sldId id="391" r:id="rId76"/>
    <p:sldId id="392" r:id="rId77"/>
    <p:sldId id="293" r:id="rId78"/>
    <p:sldId id="294" r:id="rId79"/>
    <p:sldId id="295" r:id="rId80"/>
    <p:sldId id="382" r:id="rId81"/>
    <p:sldId id="393"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2" autoAdjust="0"/>
    <p:restoredTop sz="94661"/>
  </p:normalViewPr>
  <p:slideViewPr>
    <p:cSldViewPr snapToGrid="0" snapToObjects="1">
      <p:cViewPr>
        <p:scale>
          <a:sx n="100" d="100"/>
          <a:sy n="100" d="100"/>
        </p:scale>
        <p:origin x="1224" y="8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0CCC0-5A71-C145-B783-F33CE71F8825}" type="datetimeFigureOut">
              <a:rPr lang="en-US" smtClean="0"/>
              <a:t>9/6/17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5CB04-3E14-9E4E-8644-24637D6D43B0}" type="slidenum">
              <a:rPr lang="en-US" smtClean="0"/>
              <a:t>‹#›</a:t>
            </a:fld>
            <a:endParaRPr lang="en-US"/>
          </a:p>
        </p:txBody>
      </p:sp>
    </p:spTree>
    <p:extLst>
      <p:ext uri="{BB962C8B-B14F-4D97-AF65-F5344CB8AC3E}">
        <p14:creationId xmlns:p14="http://schemas.microsoft.com/office/powerpoint/2010/main" val="1367240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EC9001-8E65-D542-903C-3F4D57F4E6F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78761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EC9001-8E65-D542-903C-3F4D57F4E6F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2767276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EC9001-8E65-D542-903C-3F4D57F4E6F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1139305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EC9001-8E65-D542-903C-3F4D57F4E6F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340441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EC9001-8E65-D542-903C-3F4D57F4E6F4}" type="datetimeFigureOut">
              <a:rPr lang="en-US" smtClean="0"/>
              <a:t>9/6/17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7721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EC9001-8E65-D542-903C-3F4D57F4E6F4}"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387882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EC9001-8E65-D542-903C-3F4D57F4E6F4}" type="datetimeFigureOut">
              <a:rPr lang="en-US" smtClean="0"/>
              <a:t>9/6/17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35055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EC9001-8E65-D542-903C-3F4D57F4E6F4}" type="datetimeFigureOut">
              <a:rPr lang="en-US" smtClean="0"/>
              <a:t>9/6/17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376949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C9001-8E65-D542-903C-3F4D57F4E6F4}" type="datetimeFigureOut">
              <a:rPr lang="en-US" smtClean="0"/>
              <a:t>9/6/17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117071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C9001-8E65-D542-903C-3F4D57F4E6F4}"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32308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C9001-8E65-D542-903C-3F4D57F4E6F4}" type="datetimeFigureOut">
              <a:rPr lang="en-US" smtClean="0"/>
              <a:t>9/6/17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3C534-3095-D948-BA4B-24CD7A9CE30E}" type="slidenum">
              <a:rPr lang="en-US" smtClean="0"/>
              <a:t>‹#›</a:t>
            </a:fld>
            <a:endParaRPr lang="en-US"/>
          </a:p>
        </p:txBody>
      </p:sp>
    </p:spTree>
    <p:extLst>
      <p:ext uri="{BB962C8B-B14F-4D97-AF65-F5344CB8AC3E}">
        <p14:creationId xmlns:p14="http://schemas.microsoft.com/office/powerpoint/2010/main" val="16311160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C9001-8E65-D542-903C-3F4D57F4E6F4}" type="datetimeFigureOut">
              <a:rPr lang="en-US" smtClean="0"/>
              <a:t>9/6/17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3C534-3095-D948-BA4B-24CD7A9CE30E}" type="slidenum">
              <a:rPr lang="en-US" smtClean="0"/>
              <a:t>‹#›</a:t>
            </a:fld>
            <a:endParaRPr lang="en-US"/>
          </a:p>
        </p:txBody>
      </p:sp>
    </p:spTree>
    <p:extLst>
      <p:ext uri="{BB962C8B-B14F-4D97-AF65-F5344CB8AC3E}">
        <p14:creationId xmlns:p14="http://schemas.microsoft.com/office/powerpoint/2010/main" val="3154672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9"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http://guns.periscopic.com/" TargetMode="External"/><Relationship Id="rId1" Type="http://schemas.openxmlformats.org/officeDocument/2006/relationships/slideLayout" Target="../slideLayouts/slideLayout2.xml"/><Relationship Id="rId2" Type="http://schemas.openxmlformats.org/officeDocument/2006/relationships/hyperlink" Target="http://guns.periscopic.com/?year=201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s://demographics.virginia.edu/DotMap/" TargetMode="External"/><Relationship Id="rId1" Type="http://schemas.openxmlformats.org/officeDocument/2006/relationships/slideLayout" Target="../slideLayouts/slideLayout2.xml"/><Relationship Id="rId2" Type="http://schemas.openxmlformats.org/officeDocument/2006/relationships/hyperlink" Target="http://demographics.coopercenter.org/DotMap/"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 Id="rId3" Type="http://schemas.openxmlformats.org/officeDocument/2006/relationships/hyperlink" Target="http://hint.fm/win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uwdata/perceptual-kernels#on-the-web" TargetMode="Externa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selfiecity.net/selfiexploratory/" TargetMode="External"/><Relationship Id="rId5" Type="http://schemas.openxmlformats.org/officeDocument/2006/relationships/image" Target="../media/image43.png"/><Relationship Id="rId6" Type="http://schemas.openxmlformats.org/officeDocument/2006/relationships/hyperlink" Target="http://www.nytimes.com/interactive/2014/08/13/upshot/where-people-in-each-state-were-born.html" TargetMode="External"/><Relationship Id="rId7" Type="http://schemas.openxmlformats.org/officeDocument/2006/relationships/image" Target="../media/image44.png"/><Relationship Id="rId8" Type="http://schemas.openxmlformats.org/officeDocument/2006/relationships/hyperlink" Target="http://graphics.wsj.com/infectious-diseases-and-vaccines/" TargetMode="External"/><Relationship Id="rId9"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hyperlink" Target="http://mbtaviz.github.i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gif"/><Relationship Id="rId6" Type="http://schemas.openxmlformats.org/officeDocument/2006/relationships/image" Target="../media/image15.gif"/><Relationship Id="rId7" Type="http://schemas.openxmlformats.org/officeDocument/2006/relationships/image" Target="../media/image16.gif"/><Relationship Id="rId8" Type="http://schemas.openxmlformats.org/officeDocument/2006/relationships/image" Target="../media/image17.gif"/><Relationship Id="rId9" Type="http://schemas.openxmlformats.org/officeDocument/2006/relationships/image" Target="../media/image9.jpg"/><Relationship Id="rId10"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 Id="rId3" Type="http://schemas.openxmlformats.org/officeDocument/2006/relationships/image" Target="../media/image8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g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54500" cy="1905000"/>
          </a:xfrm>
          <a:prstGeom prst="rect">
            <a:avLst/>
          </a:prstGeom>
        </p:spPr>
      </p:pic>
      <p:pic>
        <p:nvPicPr>
          <p:cNvPr id="5" name="Picture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6" y="4982745"/>
            <a:ext cx="2991980" cy="1875255"/>
          </a:xfrm>
          <a:prstGeom prst="rect">
            <a:avLst/>
          </a:prstGeom>
        </p:spPr>
      </p:pic>
      <p:pic>
        <p:nvPicPr>
          <p:cNvPr id="6" name="Picture 5"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000"/>
            <a:ext cx="3810000" cy="2133600"/>
          </a:xfrm>
          <a:prstGeom prst="rect">
            <a:avLst/>
          </a:prstGeom>
        </p:spPr>
      </p:pic>
      <p:pic>
        <p:nvPicPr>
          <p:cNvPr id="7" name="Picture 6"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0"/>
            <a:ext cx="5334000" cy="2840182"/>
          </a:xfrm>
          <a:prstGeom prst="rect">
            <a:avLst/>
          </a:prstGeom>
        </p:spPr>
      </p:pic>
      <p:pic>
        <p:nvPicPr>
          <p:cNvPr id="8" name="Picture 7"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038600"/>
            <a:ext cx="4025900" cy="2019300"/>
          </a:xfrm>
          <a:prstGeom prst="rect">
            <a:avLst/>
          </a:prstGeom>
        </p:spPr>
      </p:pic>
      <p:pic>
        <p:nvPicPr>
          <p:cNvPr id="9" name="Picture 8" descr="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5857" y="2895600"/>
            <a:ext cx="3568700" cy="2286000"/>
          </a:xfrm>
          <a:prstGeom prst="rect">
            <a:avLst/>
          </a:prstGeom>
        </p:spPr>
      </p:pic>
      <p:pic>
        <p:nvPicPr>
          <p:cNvPr id="10" name="Picture 9" descr="imag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0900" y="5486066"/>
            <a:ext cx="5753100" cy="1409700"/>
          </a:xfrm>
          <a:prstGeom prst="rect">
            <a:avLst/>
          </a:prstGeom>
        </p:spPr>
      </p:pic>
      <p:pic>
        <p:nvPicPr>
          <p:cNvPr id="11" name="Picture 10" descr="image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4557" y="2895600"/>
            <a:ext cx="2009441" cy="2411328"/>
          </a:xfrm>
          <a:prstGeom prst="rect">
            <a:avLst/>
          </a:prstGeom>
        </p:spPr>
      </p:pic>
      <p:sp>
        <p:nvSpPr>
          <p:cNvPr id="2" name="Title 1"/>
          <p:cNvSpPr>
            <a:spLocks noGrp="1"/>
          </p:cNvSpPr>
          <p:nvPr>
            <p:ph type="ctrTitle"/>
          </p:nvPr>
        </p:nvSpPr>
        <p:spPr>
          <a:xfrm>
            <a:off x="1575306" y="2560480"/>
            <a:ext cx="6285994" cy="1480570"/>
          </a:xfrm>
          <a:solidFill>
            <a:schemeClr val="bg1">
              <a:alpha val="80000"/>
            </a:schemeClr>
          </a:solidFill>
        </p:spPr>
        <p:txBody>
          <a:bodyPr>
            <a:normAutofit/>
          </a:bodyPr>
          <a:lstStyle/>
          <a:p>
            <a:r>
              <a:rPr lang="en-US" b="1" dirty="0" smtClean="0">
                <a:latin typeface="Avenir Light"/>
                <a:cs typeface="Avenir Light"/>
              </a:rPr>
              <a:t>DATA VISUALIZATION:</a:t>
            </a:r>
            <a:br>
              <a:rPr lang="en-US" b="1" dirty="0" smtClean="0">
                <a:latin typeface="Avenir Light"/>
                <a:cs typeface="Avenir Light"/>
              </a:rPr>
            </a:br>
            <a:r>
              <a:rPr lang="en-US" b="1" dirty="0" smtClean="0">
                <a:latin typeface="Avenir Light"/>
                <a:cs typeface="Avenir Light"/>
              </a:rPr>
              <a:t>Principles of Design</a:t>
            </a:r>
            <a:endParaRPr lang="en-US" b="1" dirty="0">
              <a:latin typeface="Avenir Light"/>
              <a:cs typeface="Avenir Light"/>
            </a:endParaRPr>
          </a:p>
        </p:txBody>
      </p:sp>
    </p:spTree>
    <p:extLst>
      <p:ext uri="{BB962C8B-B14F-4D97-AF65-F5344CB8AC3E}">
        <p14:creationId xmlns:p14="http://schemas.microsoft.com/office/powerpoint/2010/main" val="1526153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06 at 9.03.57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5429"/>
            <a:ext cx="9144000" cy="3406934"/>
          </a:xfrm>
          <a:prstGeom prst="rect">
            <a:avLst/>
          </a:prstGeom>
        </p:spPr>
      </p:pic>
      <p:sp>
        <p:nvSpPr>
          <p:cNvPr id="6" name="TextBox 5"/>
          <p:cNvSpPr txBox="1"/>
          <p:nvPr/>
        </p:nvSpPr>
        <p:spPr>
          <a:xfrm>
            <a:off x="864349" y="408012"/>
            <a:ext cx="7581824" cy="738664"/>
          </a:xfrm>
          <a:prstGeom prst="rect">
            <a:avLst/>
          </a:prstGeom>
          <a:noFill/>
        </p:spPr>
        <p:txBody>
          <a:bodyPr wrap="none" rtlCol="0">
            <a:spAutoFit/>
          </a:bodyPr>
          <a:lstStyle/>
          <a:p>
            <a:r>
              <a:rPr lang="en-US" sz="4200" dirty="0" smtClean="0">
                <a:latin typeface="Avenir Light"/>
                <a:cs typeface="Avenir Light"/>
              </a:rPr>
              <a:t>Periscopic: Gun Deaths in 2013</a:t>
            </a:r>
            <a:endParaRPr lang="en-US" sz="4200" dirty="0">
              <a:latin typeface="Avenir Light"/>
              <a:cs typeface="Avenir Light"/>
            </a:endParaRPr>
          </a:p>
        </p:txBody>
      </p:sp>
      <p:sp>
        <p:nvSpPr>
          <p:cNvPr id="4" name="Title 1"/>
          <p:cNvSpPr txBox="1">
            <a:spLocks/>
          </p:cNvSpPr>
          <p:nvPr/>
        </p:nvSpPr>
        <p:spPr>
          <a:xfrm>
            <a:off x="864349" y="5451116"/>
            <a:ext cx="7144534" cy="41471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i="1" dirty="0">
                <a:latin typeface="Avenir Light"/>
                <a:cs typeface="Avenir Light"/>
                <a:hlinkClick r:id="rId4"/>
              </a:rPr>
              <a:t>http://guns.periscopic.com</a:t>
            </a:r>
            <a:r>
              <a:rPr lang="en-US" sz="3200" b="1" i="1" dirty="0" smtClean="0">
                <a:latin typeface="Avenir Light"/>
                <a:cs typeface="Avenir Light"/>
                <a:hlinkClick r:id="rId4"/>
              </a:rPr>
              <a:t>/</a:t>
            </a:r>
            <a:endParaRPr lang="en-US" sz="3200" b="1" i="1" dirty="0" smtClean="0">
              <a:latin typeface="Avenir Light"/>
              <a:cs typeface="Avenir Light"/>
            </a:endParaRPr>
          </a:p>
          <a:p>
            <a:pPr algn="l"/>
            <a:endParaRPr lang="en-US" sz="3200" b="1" i="1" dirty="0">
              <a:latin typeface="Avenir Light"/>
              <a:cs typeface="Avenir Light"/>
            </a:endParaRPr>
          </a:p>
        </p:txBody>
      </p:sp>
    </p:spTree>
    <p:extLst>
      <p:ext uri="{BB962C8B-B14F-4D97-AF65-F5344CB8AC3E}">
        <p14:creationId xmlns:p14="http://schemas.microsoft.com/office/powerpoint/2010/main" val="3688435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0483" y="2270499"/>
            <a:ext cx="8008492" cy="2109291"/>
          </a:xfrm>
          <a:prstGeom prst="rect">
            <a:avLst/>
          </a:prstGeom>
          <a:solidFill>
            <a:schemeClr val="bg1">
              <a:alpha val="8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b="1" dirty="0" smtClean="0">
                <a:solidFill>
                  <a:schemeClr val="accent6">
                    <a:lumMod val="75000"/>
                  </a:schemeClr>
                </a:solidFill>
                <a:latin typeface="Avenir Light"/>
                <a:cs typeface="Avenir Light"/>
              </a:rPr>
              <a:t>DATA VISUALIZATION </a:t>
            </a:r>
          </a:p>
          <a:p>
            <a:pPr algn="l"/>
            <a:r>
              <a:rPr lang="en-US" sz="3600" b="1" dirty="0" smtClean="0">
                <a:latin typeface="Avenir Light"/>
                <a:cs typeface="Avenir Light"/>
              </a:rPr>
              <a:t>helps reveal the hidden patterns and structure in the world around us. </a:t>
            </a:r>
          </a:p>
          <a:p>
            <a:pPr algn="l"/>
            <a:endParaRPr lang="en-US" b="1" dirty="0">
              <a:latin typeface="Avenir Light"/>
              <a:cs typeface="Avenir Light"/>
            </a:endParaRPr>
          </a:p>
        </p:txBody>
      </p:sp>
    </p:spTree>
    <p:extLst>
      <p:ext uri="{BB962C8B-B14F-4D97-AF65-F5344CB8AC3E}">
        <p14:creationId xmlns:p14="http://schemas.microsoft.com/office/powerpoint/2010/main" val="2986250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5 at 10.13.26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0328"/>
            <a:ext cx="9144000" cy="5430891"/>
          </a:xfrm>
          <a:prstGeom prst="rect">
            <a:avLst/>
          </a:prstGeom>
        </p:spPr>
      </p:pic>
      <p:sp>
        <p:nvSpPr>
          <p:cNvPr id="5" name="TextBox 4"/>
          <p:cNvSpPr txBox="1"/>
          <p:nvPr/>
        </p:nvSpPr>
        <p:spPr>
          <a:xfrm>
            <a:off x="2469563" y="210574"/>
            <a:ext cx="4413479" cy="707886"/>
          </a:xfrm>
          <a:prstGeom prst="rect">
            <a:avLst/>
          </a:prstGeom>
          <a:noFill/>
        </p:spPr>
        <p:txBody>
          <a:bodyPr wrap="none" rtlCol="0">
            <a:spAutoFit/>
          </a:bodyPr>
          <a:lstStyle/>
          <a:p>
            <a:r>
              <a:rPr lang="en-US" sz="4000" dirty="0" smtClean="0">
                <a:latin typeface="Avenir Light"/>
                <a:cs typeface="Avenir Light"/>
              </a:rPr>
              <a:t>RACIAL DOT MAP</a:t>
            </a:r>
            <a:endParaRPr lang="en-US" sz="4000" dirty="0">
              <a:latin typeface="Avenir Light"/>
              <a:cs typeface="Avenir Light"/>
            </a:endParaRPr>
          </a:p>
        </p:txBody>
      </p:sp>
      <p:sp>
        <p:nvSpPr>
          <p:cNvPr id="2" name="TextBox 1"/>
          <p:cNvSpPr txBox="1"/>
          <p:nvPr/>
        </p:nvSpPr>
        <p:spPr>
          <a:xfrm>
            <a:off x="3815255" y="6488668"/>
            <a:ext cx="4702569" cy="369332"/>
          </a:xfrm>
          <a:prstGeom prst="rect">
            <a:avLst/>
          </a:prstGeom>
          <a:noFill/>
        </p:spPr>
        <p:txBody>
          <a:bodyPr wrap="none" rtlCol="0">
            <a:spAutoFit/>
          </a:bodyPr>
          <a:lstStyle/>
          <a:p>
            <a:r>
              <a:rPr lang="en-US" dirty="0">
                <a:latin typeface="Avenir Book" charset="0"/>
                <a:ea typeface="Avenir Book" charset="0"/>
                <a:cs typeface="Avenir Book" charset="0"/>
                <a:hlinkClick r:id="rId4"/>
              </a:rPr>
              <a:t>https://</a:t>
            </a:r>
            <a:r>
              <a:rPr lang="en-US" dirty="0" err="1">
                <a:latin typeface="Avenir Book" charset="0"/>
                <a:ea typeface="Avenir Book" charset="0"/>
                <a:cs typeface="Avenir Book" charset="0"/>
                <a:hlinkClick r:id="rId4"/>
              </a:rPr>
              <a:t>demographics.virginia.edu</a:t>
            </a:r>
            <a:r>
              <a:rPr lang="en-US" dirty="0">
                <a:latin typeface="Avenir Book" charset="0"/>
                <a:ea typeface="Avenir Book" charset="0"/>
                <a:cs typeface="Avenir Book" charset="0"/>
                <a:hlinkClick r:id="rId4"/>
              </a:rPr>
              <a:t>/</a:t>
            </a:r>
            <a:r>
              <a:rPr lang="en-US" dirty="0" err="1">
                <a:latin typeface="Avenir Book" charset="0"/>
                <a:ea typeface="Avenir Book" charset="0"/>
                <a:cs typeface="Avenir Book" charset="0"/>
                <a:hlinkClick r:id="rId4"/>
              </a:rPr>
              <a:t>DotMap</a:t>
            </a:r>
            <a:r>
              <a:rPr lang="en-US" dirty="0">
                <a:latin typeface="Avenir Book" charset="0"/>
                <a:ea typeface="Avenir Book" charset="0"/>
                <a:cs typeface="Avenir Book" charset="0"/>
                <a:hlinkClick r:id="rId4"/>
              </a:rPr>
              <a:t>/</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2760014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45711" y="210574"/>
            <a:ext cx="2816643" cy="707886"/>
          </a:xfrm>
          <a:prstGeom prst="rect">
            <a:avLst/>
          </a:prstGeom>
          <a:noFill/>
        </p:spPr>
        <p:txBody>
          <a:bodyPr wrap="none" rtlCol="0">
            <a:spAutoFit/>
          </a:bodyPr>
          <a:lstStyle/>
          <a:p>
            <a:r>
              <a:rPr lang="en-US" sz="4000" dirty="0" smtClean="0">
                <a:latin typeface="Avenir Light"/>
                <a:cs typeface="Avenir Light"/>
              </a:rPr>
              <a:t>WIND MAP</a:t>
            </a:r>
            <a:endParaRPr lang="en-US" sz="4000" dirty="0">
              <a:latin typeface="Avenir Light"/>
              <a:cs typeface="Avenir Light"/>
            </a:endParaRPr>
          </a:p>
        </p:txBody>
      </p:sp>
      <p:pic>
        <p:nvPicPr>
          <p:cNvPr id="6" name="Picture 5" descr="2f7b5f88f06b272fecd33e1985828e3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8460"/>
            <a:ext cx="9144000" cy="5414211"/>
          </a:xfrm>
          <a:prstGeom prst="rect">
            <a:avLst/>
          </a:prstGeom>
        </p:spPr>
      </p:pic>
      <p:sp>
        <p:nvSpPr>
          <p:cNvPr id="2" name="TextBox 1"/>
          <p:cNvSpPr txBox="1"/>
          <p:nvPr/>
        </p:nvSpPr>
        <p:spPr>
          <a:xfrm>
            <a:off x="5502165" y="6488668"/>
            <a:ext cx="2223686" cy="369332"/>
          </a:xfrm>
          <a:prstGeom prst="rect">
            <a:avLst/>
          </a:prstGeom>
          <a:noFill/>
        </p:spPr>
        <p:txBody>
          <a:bodyPr wrap="none" rtlCol="0">
            <a:spAutoFit/>
          </a:bodyPr>
          <a:lstStyle/>
          <a:p>
            <a:r>
              <a:rPr lang="en-US" dirty="0">
                <a:latin typeface="Avenir Book" charset="0"/>
                <a:ea typeface="Avenir Book" charset="0"/>
                <a:cs typeface="Avenir Book" charset="0"/>
                <a:hlinkClick r:id="rId3"/>
              </a:rPr>
              <a:t>http://</a:t>
            </a:r>
            <a:r>
              <a:rPr lang="en-US" dirty="0" err="1">
                <a:latin typeface="Avenir Book" charset="0"/>
                <a:ea typeface="Avenir Book" charset="0"/>
                <a:cs typeface="Avenir Book" charset="0"/>
                <a:hlinkClick r:id="rId3"/>
              </a:rPr>
              <a:t>hint.fm</a:t>
            </a:r>
            <a:r>
              <a:rPr lang="en-US" dirty="0">
                <a:latin typeface="Avenir Book" charset="0"/>
                <a:ea typeface="Avenir Book" charset="0"/>
                <a:cs typeface="Avenir Book" charset="0"/>
                <a:hlinkClick r:id="rId3"/>
              </a:rPr>
              <a:t>/wind/</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1589561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0483" y="2270499"/>
            <a:ext cx="8008492" cy="3152839"/>
          </a:xfrm>
          <a:prstGeom prst="rect">
            <a:avLst/>
          </a:prstGeom>
          <a:solidFill>
            <a:schemeClr val="bg1">
              <a:alpha val="8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b="1" dirty="0" smtClean="0">
                <a:solidFill>
                  <a:schemeClr val="accent6">
                    <a:lumMod val="75000"/>
                  </a:schemeClr>
                </a:solidFill>
                <a:latin typeface="Avenir Light"/>
                <a:cs typeface="Avenir Light"/>
              </a:rPr>
              <a:t>DATA VISUALIZATION </a:t>
            </a:r>
          </a:p>
          <a:p>
            <a:pPr algn="l"/>
            <a:r>
              <a:rPr lang="en-US" sz="3600" b="1" dirty="0" smtClean="0">
                <a:latin typeface="Avenir Light"/>
                <a:cs typeface="Avenir Light"/>
              </a:rPr>
              <a:t>But what visual representations best align with our perceptual capabilities? </a:t>
            </a:r>
          </a:p>
          <a:p>
            <a:pPr algn="l"/>
            <a:endParaRPr lang="en-US" sz="3600" b="1" dirty="0">
              <a:latin typeface="Avenir Light"/>
              <a:cs typeface="Avenir Light"/>
            </a:endParaRPr>
          </a:p>
          <a:p>
            <a:pPr algn="l"/>
            <a:endParaRPr lang="en-US" sz="3600" b="1" dirty="0" smtClean="0">
              <a:latin typeface="Avenir Light"/>
              <a:cs typeface="Avenir Light"/>
            </a:endParaRPr>
          </a:p>
          <a:p>
            <a:pPr algn="l"/>
            <a:endParaRPr lang="en-US" b="1" dirty="0">
              <a:latin typeface="Avenir Light"/>
              <a:cs typeface="Avenir Light"/>
            </a:endParaRPr>
          </a:p>
        </p:txBody>
      </p:sp>
    </p:spTree>
    <p:extLst>
      <p:ext uri="{BB962C8B-B14F-4D97-AF65-F5344CB8AC3E}">
        <p14:creationId xmlns:p14="http://schemas.microsoft.com/office/powerpoint/2010/main" val="1143859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7145"/>
            <a:ext cx="9144000" cy="5628132"/>
          </a:xfrm>
          <a:prstGeom prst="rect">
            <a:avLst/>
          </a:prstGeom>
        </p:spPr>
      </p:pic>
      <p:sp>
        <p:nvSpPr>
          <p:cNvPr id="5" name="Title 1"/>
          <p:cNvSpPr txBox="1">
            <a:spLocks/>
          </p:cNvSpPr>
          <p:nvPr/>
        </p:nvSpPr>
        <p:spPr>
          <a:xfrm>
            <a:off x="88900" y="5576486"/>
            <a:ext cx="871645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latin typeface="Avenir Light"/>
                <a:cs typeface="Avenir Light"/>
              </a:rPr>
              <a:t>If data is represented using some visual features, we know from psych studies whether people are likely to underestimate or overestimate the data</a:t>
            </a:r>
            <a:endParaRPr lang="en-US" sz="2800" dirty="0">
              <a:latin typeface="Avenir Light"/>
              <a:cs typeface="Avenir Light"/>
            </a:endParaRPr>
          </a:p>
        </p:txBody>
      </p:sp>
    </p:spTree>
    <p:extLst>
      <p:ext uri="{BB962C8B-B14F-4D97-AF65-F5344CB8AC3E}">
        <p14:creationId xmlns:p14="http://schemas.microsoft.com/office/powerpoint/2010/main" val="200820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3628"/>
            <a:ext cx="8838943" cy="1143000"/>
          </a:xfrm>
        </p:spPr>
        <p:txBody>
          <a:bodyPr/>
          <a:lstStyle/>
          <a:p>
            <a:r>
              <a:rPr lang="en-US" dirty="0" smtClean="0">
                <a:latin typeface="Avenir Light"/>
                <a:cs typeface="Avenir Light"/>
              </a:rPr>
              <a:t>See if you can rank these graphs</a:t>
            </a:r>
            <a:endParaRPr lang="en-US" dirty="0">
              <a:latin typeface="Avenir Light"/>
              <a:cs typeface="Avenir Light"/>
            </a:endParaRPr>
          </a:p>
        </p:txBody>
      </p:sp>
      <p:pic>
        <p:nvPicPr>
          <p:cNvPr id="4" name="Picture 3"/>
          <p:cNvPicPr>
            <a:picLocks noChangeAspect="1"/>
          </p:cNvPicPr>
          <p:nvPr/>
        </p:nvPicPr>
        <p:blipFill>
          <a:blip r:embed="rId2"/>
          <a:stretch>
            <a:fillRect/>
          </a:stretch>
        </p:blipFill>
        <p:spPr>
          <a:xfrm>
            <a:off x="299352" y="1272990"/>
            <a:ext cx="8844648" cy="5443881"/>
          </a:xfrm>
          <a:prstGeom prst="rect">
            <a:avLst/>
          </a:prstGeom>
        </p:spPr>
      </p:pic>
      <p:sp>
        <p:nvSpPr>
          <p:cNvPr id="5" name="Rectangle 4"/>
          <p:cNvSpPr/>
          <p:nvPr/>
        </p:nvSpPr>
        <p:spPr>
          <a:xfrm>
            <a:off x="4586332" y="1587704"/>
            <a:ext cx="4709811" cy="51291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3-05 at 7.59.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241" y="5664854"/>
            <a:ext cx="1085953" cy="1052017"/>
          </a:xfrm>
          <a:prstGeom prst="rect">
            <a:avLst/>
          </a:prstGeom>
        </p:spPr>
      </p:pic>
      <p:pic>
        <p:nvPicPr>
          <p:cNvPr id="7" name="Picture 6" descr="Screen Shot 2016-03-05 at 7.59.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522" y="1378836"/>
            <a:ext cx="1208042" cy="1191717"/>
          </a:xfrm>
          <a:prstGeom prst="rect">
            <a:avLst/>
          </a:prstGeom>
        </p:spPr>
      </p:pic>
      <p:pic>
        <p:nvPicPr>
          <p:cNvPr id="8" name="Picture 7" descr="Screen Shot 2016-03-05 at 7.59.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496" y="1563231"/>
            <a:ext cx="1300842" cy="1207256"/>
          </a:xfrm>
          <a:prstGeom prst="rect">
            <a:avLst/>
          </a:prstGeom>
        </p:spPr>
      </p:pic>
      <p:pic>
        <p:nvPicPr>
          <p:cNvPr id="9" name="Picture 8" descr="Screen Shot 2016-03-05 at 7.59.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6352" y="2838922"/>
            <a:ext cx="1200986" cy="1130340"/>
          </a:xfrm>
          <a:prstGeom prst="rect">
            <a:avLst/>
          </a:prstGeom>
        </p:spPr>
      </p:pic>
      <p:pic>
        <p:nvPicPr>
          <p:cNvPr id="10" name="Picture 9" descr="Screen Shot 2016-03-05 at 7.59.2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7247" y="2680169"/>
            <a:ext cx="1263816" cy="1289093"/>
          </a:xfrm>
          <a:prstGeom prst="rect">
            <a:avLst/>
          </a:prstGeom>
        </p:spPr>
      </p:pic>
      <p:pic>
        <p:nvPicPr>
          <p:cNvPr id="11" name="Picture 10" descr="Screen Shot 2016-03-05 at 7.59.0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6387" y="4104857"/>
            <a:ext cx="1309977" cy="1229225"/>
          </a:xfrm>
          <a:prstGeom prst="rect">
            <a:avLst/>
          </a:prstGeom>
        </p:spPr>
      </p:pic>
      <p:pic>
        <p:nvPicPr>
          <p:cNvPr id="12" name="Picture 11" descr="Screen Shot 2016-03-05 at 7.59.40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3409" y="4308016"/>
            <a:ext cx="1280690" cy="945476"/>
          </a:xfrm>
          <a:prstGeom prst="rect">
            <a:avLst/>
          </a:prstGeom>
        </p:spPr>
      </p:pic>
      <p:pic>
        <p:nvPicPr>
          <p:cNvPr id="13" name="Picture 12" descr="Screen Shot 2016-03-05 at 7.57.37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3064" y="5496840"/>
            <a:ext cx="1320936" cy="1220031"/>
          </a:xfrm>
          <a:prstGeom prst="rect">
            <a:avLst/>
          </a:prstGeom>
        </p:spPr>
      </p:pic>
      <p:pic>
        <p:nvPicPr>
          <p:cNvPr id="14" name="Picture 13" descr="Screen Shot 2016-03-05 at 7.57.33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12764" y="5479199"/>
            <a:ext cx="1407603" cy="1253221"/>
          </a:xfrm>
          <a:prstGeom prst="rect">
            <a:avLst/>
          </a:prstGeom>
        </p:spPr>
      </p:pic>
      <p:sp>
        <p:nvSpPr>
          <p:cNvPr id="15" name="Title 1"/>
          <p:cNvSpPr txBox="1">
            <a:spLocks/>
          </p:cNvSpPr>
          <p:nvPr/>
        </p:nvSpPr>
        <p:spPr>
          <a:xfrm>
            <a:off x="4905673" y="991731"/>
            <a:ext cx="1483171" cy="571500"/>
          </a:xfrm>
          <a:prstGeom prst="rect">
            <a:avLst/>
          </a:prstGeom>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venir Light"/>
                <a:cs typeface="Avenir Light"/>
              </a:rPr>
              <a:t>TREEMAP</a:t>
            </a:r>
            <a:endParaRPr lang="en-US" dirty="0">
              <a:latin typeface="Avenir Light"/>
              <a:cs typeface="Avenir Light"/>
            </a:endParaRPr>
          </a:p>
        </p:txBody>
      </p:sp>
      <p:sp>
        <p:nvSpPr>
          <p:cNvPr id="17" name="Title 1"/>
          <p:cNvSpPr txBox="1">
            <a:spLocks/>
          </p:cNvSpPr>
          <p:nvPr/>
        </p:nvSpPr>
        <p:spPr>
          <a:xfrm>
            <a:off x="7000928" y="1057804"/>
            <a:ext cx="1483171" cy="571500"/>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venir Light"/>
                <a:cs typeface="Avenir Light"/>
              </a:rPr>
              <a:t>STACKED</a:t>
            </a:r>
          </a:p>
          <a:p>
            <a:r>
              <a:rPr lang="en-US" dirty="0" smtClean="0">
                <a:latin typeface="Avenir Light"/>
                <a:cs typeface="Avenir Light"/>
              </a:rPr>
              <a:t>BAR GRAPH</a:t>
            </a:r>
            <a:endParaRPr lang="en-US" dirty="0">
              <a:latin typeface="Avenir Light"/>
              <a:cs typeface="Avenir Light"/>
            </a:endParaRPr>
          </a:p>
        </p:txBody>
      </p:sp>
      <p:sp>
        <p:nvSpPr>
          <p:cNvPr id="18" name="Title 1"/>
          <p:cNvSpPr txBox="1">
            <a:spLocks/>
          </p:cNvSpPr>
          <p:nvPr/>
        </p:nvSpPr>
        <p:spPr>
          <a:xfrm>
            <a:off x="4568021" y="5298800"/>
            <a:ext cx="1483171" cy="571500"/>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venir Light"/>
                <a:cs typeface="Avenir Light"/>
              </a:rPr>
              <a:t>PIE CHART</a:t>
            </a:r>
            <a:endParaRPr lang="en-US" dirty="0">
              <a:latin typeface="Avenir Light"/>
              <a:cs typeface="Avenir Light"/>
            </a:endParaRPr>
          </a:p>
        </p:txBody>
      </p:sp>
      <p:sp>
        <p:nvSpPr>
          <p:cNvPr id="19" name="Title 1"/>
          <p:cNvSpPr txBox="1">
            <a:spLocks/>
          </p:cNvSpPr>
          <p:nvPr/>
        </p:nvSpPr>
        <p:spPr>
          <a:xfrm>
            <a:off x="3858923" y="3054108"/>
            <a:ext cx="1483171" cy="571500"/>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latin typeface="Avenir Light"/>
                <a:cs typeface="Avenir Light"/>
              </a:rPr>
              <a:t>BUBBLE</a:t>
            </a:r>
          </a:p>
          <a:p>
            <a:pPr algn="r"/>
            <a:r>
              <a:rPr lang="en-US" dirty="0" smtClean="0">
                <a:latin typeface="Avenir Light"/>
                <a:cs typeface="Avenir Light"/>
              </a:rPr>
              <a:t>CHART</a:t>
            </a:r>
            <a:endParaRPr lang="en-US" dirty="0">
              <a:latin typeface="Avenir Light"/>
              <a:cs typeface="Avenir Light"/>
            </a:endParaRPr>
          </a:p>
        </p:txBody>
      </p:sp>
    </p:spTree>
    <p:extLst>
      <p:ext uri="{BB962C8B-B14F-4D97-AF65-F5344CB8AC3E}">
        <p14:creationId xmlns:p14="http://schemas.microsoft.com/office/powerpoint/2010/main" val="3063857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2001" y="458670"/>
            <a:ext cx="8175675" cy="7136811"/>
          </a:xfrm>
          <a:prstGeom prst="rect">
            <a:avLst/>
          </a:prstGeom>
        </p:spPr>
      </p:pic>
      <p:sp>
        <p:nvSpPr>
          <p:cNvPr id="2" name="Rectangle 1"/>
          <p:cNvSpPr/>
          <p:nvPr/>
        </p:nvSpPr>
        <p:spPr>
          <a:xfrm>
            <a:off x="3863103" y="299900"/>
            <a:ext cx="4939127" cy="26990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4212204" y="0"/>
            <a:ext cx="4590026" cy="2593049"/>
          </a:xfrm>
        </p:spPr>
        <p:txBody>
          <a:bodyPr>
            <a:normAutofit/>
          </a:bodyPr>
          <a:lstStyle/>
          <a:p>
            <a:pPr algn="l"/>
            <a:r>
              <a:rPr lang="en-US" sz="3200" dirty="0" smtClean="0">
                <a:latin typeface="Avenir Light"/>
                <a:cs typeface="Avenir Light"/>
              </a:rPr>
              <a:t>Some graphs support comparisons. Others distort them.</a:t>
            </a:r>
            <a:br>
              <a:rPr lang="en-US" sz="3200" dirty="0" smtClean="0">
                <a:latin typeface="Avenir Light"/>
                <a:cs typeface="Avenir Light"/>
              </a:rPr>
            </a:br>
            <a:r>
              <a:rPr lang="en-US" sz="3200" b="1" dirty="0">
                <a:latin typeface="Avenir Light"/>
                <a:cs typeface="Avenir Light"/>
              </a:rPr>
              <a:t>b</a:t>
            </a:r>
            <a:r>
              <a:rPr lang="en-US" sz="3200" b="1" dirty="0" smtClean="0">
                <a:latin typeface="Avenir Light"/>
                <a:cs typeface="Avenir Light"/>
              </a:rPr>
              <a:t>ar graphs &gt; pie charts</a:t>
            </a:r>
            <a:endParaRPr lang="en-US" sz="3200" b="1" dirty="0">
              <a:latin typeface="Avenir Light"/>
              <a:cs typeface="Avenir Light"/>
            </a:endParaRPr>
          </a:p>
        </p:txBody>
      </p:sp>
    </p:spTree>
    <p:extLst>
      <p:ext uri="{BB962C8B-B14F-4D97-AF65-F5344CB8AC3E}">
        <p14:creationId xmlns:p14="http://schemas.microsoft.com/office/powerpoint/2010/main" val="26611150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ela-Chart-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09" y="610024"/>
            <a:ext cx="8085616" cy="6247976"/>
          </a:xfrm>
          <a:prstGeom prst="rect">
            <a:avLst/>
          </a:prstGeom>
        </p:spPr>
      </p:pic>
      <p:sp>
        <p:nvSpPr>
          <p:cNvPr id="2" name="TextBox 1"/>
          <p:cNvSpPr txBox="1"/>
          <p:nvPr/>
        </p:nvSpPr>
        <p:spPr>
          <a:xfrm>
            <a:off x="907205" y="317636"/>
            <a:ext cx="6528262" cy="584775"/>
          </a:xfrm>
          <a:prstGeom prst="rect">
            <a:avLst/>
          </a:prstGeom>
          <a:noFill/>
        </p:spPr>
        <p:txBody>
          <a:bodyPr wrap="none" rtlCol="0">
            <a:spAutoFit/>
          </a:bodyPr>
          <a:lstStyle/>
          <a:p>
            <a:r>
              <a:rPr lang="en-US" sz="3200" dirty="0" smtClean="0">
                <a:latin typeface="Avenir Light"/>
                <a:cs typeface="Avenir Light"/>
              </a:rPr>
              <a:t>It’s critical to choose the right chart</a:t>
            </a:r>
            <a:endParaRPr lang="en-US" sz="3200" dirty="0">
              <a:latin typeface="Avenir Light"/>
              <a:cs typeface="Avenir Light"/>
            </a:endParaRPr>
          </a:p>
        </p:txBody>
      </p:sp>
    </p:spTree>
    <p:extLst>
      <p:ext uri="{BB962C8B-B14F-4D97-AF65-F5344CB8AC3E}">
        <p14:creationId xmlns:p14="http://schemas.microsoft.com/office/powerpoint/2010/main" val="2239683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60" y="1004566"/>
            <a:ext cx="8780151" cy="5853434"/>
          </a:xfrm>
          <a:prstGeom prst="rect">
            <a:avLst/>
          </a:prstGeom>
        </p:spPr>
      </p:pic>
      <p:sp>
        <p:nvSpPr>
          <p:cNvPr id="3" name="TextBox 2"/>
          <p:cNvSpPr txBox="1"/>
          <p:nvPr/>
        </p:nvSpPr>
        <p:spPr>
          <a:xfrm>
            <a:off x="666760" y="177800"/>
            <a:ext cx="7256858" cy="584775"/>
          </a:xfrm>
          <a:prstGeom prst="rect">
            <a:avLst/>
          </a:prstGeom>
          <a:noFill/>
        </p:spPr>
        <p:txBody>
          <a:bodyPr wrap="none" rtlCol="0">
            <a:spAutoFit/>
          </a:bodyPr>
          <a:lstStyle/>
          <a:p>
            <a:r>
              <a:rPr lang="en-US" sz="3200" dirty="0" smtClean="0">
                <a:latin typeface="Avenir Light"/>
                <a:cs typeface="Avenir Light"/>
              </a:rPr>
              <a:t>There are MANY visual representations</a:t>
            </a:r>
            <a:endParaRPr lang="en-US" sz="3200" dirty="0">
              <a:latin typeface="Avenir Light"/>
              <a:cs typeface="Avenir Light"/>
            </a:endParaRPr>
          </a:p>
        </p:txBody>
      </p:sp>
    </p:spTree>
    <p:extLst>
      <p:ext uri="{BB962C8B-B14F-4D97-AF65-F5344CB8AC3E}">
        <p14:creationId xmlns:p14="http://schemas.microsoft.com/office/powerpoint/2010/main" val="39366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2968" y="224125"/>
            <a:ext cx="8008492" cy="1293015"/>
          </a:xfrm>
          <a:prstGeom prst="rect">
            <a:avLst/>
          </a:prstGeom>
          <a:solidFill>
            <a:schemeClr val="bg1">
              <a:alpha val="8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Avenir Light"/>
                <a:cs typeface="Avenir Light"/>
              </a:rPr>
              <a:t>WHY</a:t>
            </a:r>
            <a:r>
              <a:rPr lang="en-US" sz="5400" b="1" dirty="0" smtClean="0">
                <a:solidFill>
                  <a:schemeClr val="accent6">
                    <a:lumMod val="75000"/>
                  </a:schemeClr>
                </a:solidFill>
                <a:latin typeface="Avenir Light"/>
                <a:cs typeface="Avenir Light"/>
              </a:rPr>
              <a:t> VISUALIZATION </a:t>
            </a:r>
          </a:p>
          <a:p>
            <a:endParaRPr lang="en-US" b="1" dirty="0">
              <a:latin typeface="Avenir Light"/>
              <a:cs typeface="Avenir Light"/>
            </a:endParaRPr>
          </a:p>
        </p:txBody>
      </p:sp>
      <p:pic>
        <p:nvPicPr>
          <p:cNvPr id="5" name="Picture 4" descr="landscape-nature-sunset-clouds-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68" y="1111394"/>
            <a:ext cx="4307401" cy="2869987"/>
          </a:xfrm>
          <a:prstGeom prst="rect">
            <a:avLst/>
          </a:prstGeom>
        </p:spPr>
      </p:pic>
      <p:pic>
        <p:nvPicPr>
          <p:cNvPr id="7" name="Picture 6" descr="spreadsheets-m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67" y="4210716"/>
            <a:ext cx="4307401" cy="2778968"/>
          </a:xfrm>
          <a:prstGeom prst="rect">
            <a:avLst/>
          </a:prstGeom>
        </p:spPr>
      </p:pic>
      <p:sp>
        <p:nvSpPr>
          <p:cNvPr id="9" name="TextBox 8"/>
          <p:cNvSpPr txBox="1"/>
          <p:nvPr/>
        </p:nvSpPr>
        <p:spPr>
          <a:xfrm>
            <a:off x="4974407" y="1517140"/>
            <a:ext cx="3933661" cy="1384995"/>
          </a:xfrm>
          <a:prstGeom prst="rect">
            <a:avLst/>
          </a:prstGeom>
          <a:noFill/>
        </p:spPr>
        <p:txBody>
          <a:bodyPr wrap="square" rtlCol="0">
            <a:spAutoFit/>
          </a:bodyPr>
          <a:lstStyle/>
          <a:p>
            <a:r>
              <a:rPr lang="en-US" sz="2800" dirty="0" smtClean="0">
                <a:latin typeface="Avenir Light"/>
                <a:cs typeface="Avenir Light"/>
              </a:rPr>
              <a:t>The environment we have to recognize has largely gone from this.. </a:t>
            </a:r>
            <a:endParaRPr lang="en-US" sz="2800" dirty="0">
              <a:latin typeface="Avenir Light"/>
              <a:cs typeface="Avenir Light"/>
            </a:endParaRPr>
          </a:p>
        </p:txBody>
      </p:sp>
      <p:sp>
        <p:nvSpPr>
          <p:cNvPr id="10" name="TextBox 9"/>
          <p:cNvSpPr txBox="1"/>
          <p:nvPr/>
        </p:nvSpPr>
        <p:spPr>
          <a:xfrm>
            <a:off x="4974407" y="4903129"/>
            <a:ext cx="3933661" cy="523220"/>
          </a:xfrm>
          <a:prstGeom prst="rect">
            <a:avLst/>
          </a:prstGeom>
          <a:noFill/>
        </p:spPr>
        <p:txBody>
          <a:bodyPr wrap="square" rtlCol="0">
            <a:spAutoFit/>
          </a:bodyPr>
          <a:lstStyle/>
          <a:p>
            <a:r>
              <a:rPr lang="en-US" sz="2800" dirty="0" smtClean="0">
                <a:latin typeface="Avenir Light"/>
                <a:cs typeface="Avenir Light"/>
              </a:rPr>
              <a:t>… to this</a:t>
            </a:r>
            <a:endParaRPr lang="en-US" sz="2800" dirty="0">
              <a:latin typeface="Avenir Light"/>
              <a:cs typeface="Avenir Light"/>
            </a:endParaRPr>
          </a:p>
        </p:txBody>
      </p:sp>
    </p:spTree>
    <p:extLst>
      <p:ext uri="{BB962C8B-B14F-4D97-AF65-F5344CB8AC3E}">
        <p14:creationId xmlns:p14="http://schemas.microsoft.com/office/powerpoint/2010/main" val="306169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12667" y="1230471"/>
            <a:ext cx="4981978" cy="5226193"/>
          </a:xfrm>
          <a:prstGeom prst="rect">
            <a:avLst/>
          </a:prstGeom>
        </p:spPr>
      </p:pic>
      <p:sp>
        <p:nvSpPr>
          <p:cNvPr id="5" name="TextBox 4"/>
          <p:cNvSpPr txBox="1"/>
          <p:nvPr/>
        </p:nvSpPr>
        <p:spPr>
          <a:xfrm>
            <a:off x="276328" y="105847"/>
            <a:ext cx="8766071" cy="584775"/>
          </a:xfrm>
          <a:prstGeom prst="rect">
            <a:avLst/>
          </a:prstGeom>
          <a:noFill/>
        </p:spPr>
        <p:txBody>
          <a:bodyPr wrap="square" rtlCol="0">
            <a:spAutoFit/>
          </a:bodyPr>
          <a:lstStyle/>
          <a:p>
            <a:pPr algn="ctr"/>
            <a:r>
              <a:rPr lang="en-US" sz="3200" dirty="0" smtClean="0">
                <a:latin typeface="Avenir Light"/>
                <a:cs typeface="Avenir Light"/>
              </a:rPr>
              <a:t>The TYPE of your data matters too</a:t>
            </a:r>
            <a:endParaRPr lang="en-US" sz="3200" dirty="0">
              <a:latin typeface="Avenir Light"/>
              <a:cs typeface="Avenir Light"/>
            </a:endParaRPr>
          </a:p>
        </p:txBody>
      </p:sp>
    </p:spTree>
    <p:extLst>
      <p:ext uri="{BB962C8B-B14F-4D97-AF65-F5344CB8AC3E}">
        <p14:creationId xmlns:p14="http://schemas.microsoft.com/office/powerpoint/2010/main" val="253240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851" y="327293"/>
            <a:ext cx="3095719" cy="830997"/>
          </a:xfrm>
          <a:prstGeom prst="rect">
            <a:avLst/>
          </a:prstGeom>
          <a:noFill/>
        </p:spPr>
        <p:txBody>
          <a:bodyPr wrap="none" rtlCol="0">
            <a:spAutoFit/>
          </a:bodyPr>
          <a:lstStyle/>
          <a:p>
            <a:r>
              <a:rPr lang="en-US" sz="4800" dirty="0" smtClean="0">
                <a:solidFill>
                  <a:srgbClr val="E46C0A"/>
                </a:solidFill>
                <a:latin typeface="Avenir Light"/>
                <a:cs typeface="Avenir Light"/>
              </a:rPr>
              <a:t>NOMINAL </a:t>
            </a:r>
            <a:endParaRPr lang="en-US" sz="4800" dirty="0">
              <a:solidFill>
                <a:srgbClr val="E46C0A"/>
              </a:solidFill>
              <a:latin typeface="Avenir Light"/>
              <a:cs typeface="Avenir Light"/>
            </a:endParaRPr>
          </a:p>
        </p:txBody>
      </p:sp>
      <p:sp>
        <p:nvSpPr>
          <p:cNvPr id="5" name="TextBox 4"/>
          <p:cNvSpPr txBox="1"/>
          <p:nvPr/>
        </p:nvSpPr>
        <p:spPr>
          <a:xfrm>
            <a:off x="3991957" y="450404"/>
            <a:ext cx="4680721" cy="707886"/>
          </a:xfrm>
          <a:prstGeom prst="rect">
            <a:avLst/>
          </a:prstGeom>
          <a:noFill/>
        </p:spPr>
        <p:txBody>
          <a:bodyPr wrap="none" rtlCol="0">
            <a:spAutoFit/>
          </a:bodyPr>
          <a:lstStyle/>
          <a:p>
            <a:r>
              <a:rPr lang="en-US" sz="4000" dirty="0">
                <a:latin typeface="Avenir Light"/>
                <a:cs typeface="Avenir Light"/>
              </a:rPr>
              <a:t>a</a:t>
            </a:r>
            <a:r>
              <a:rPr lang="en-US" sz="4000" dirty="0" smtClean="0">
                <a:latin typeface="Avenir Light"/>
                <a:cs typeface="Avenir Light"/>
              </a:rPr>
              <a:t>pple, orange, pear </a:t>
            </a:r>
            <a:endParaRPr lang="en-US" sz="4000" dirty="0">
              <a:latin typeface="Avenir Light"/>
              <a:cs typeface="Avenir Light"/>
            </a:endParaRPr>
          </a:p>
        </p:txBody>
      </p:sp>
      <p:sp>
        <p:nvSpPr>
          <p:cNvPr id="6" name="TextBox 5"/>
          <p:cNvSpPr txBox="1"/>
          <p:nvPr/>
        </p:nvSpPr>
        <p:spPr>
          <a:xfrm>
            <a:off x="329251" y="1790379"/>
            <a:ext cx="2890535" cy="830997"/>
          </a:xfrm>
          <a:prstGeom prst="rect">
            <a:avLst/>
          </a:prstGeom>
          <a:noFill/>
        </p:spPr>
        <p:txBody>
          <a:bodyPr wrap="none" rtlCol="0">
            <a:spAutoFit/>
          </a:bodyPr>
          <a:lstStyle/>
          <a:p>
            <a:r>
              <a:rPr lang="en-US" sz="4800" dirty="0" smtClean="0">
                <a:solidFill>
                  <a:srgbClr val="E46C0A"/>
                </a:solidFill>
                <a:latin typeface="Avenir Light"/>
                <a:cs typeface="Avenir Light"/>
              </a:rPr>
              <a:t>ORDINAL </a:t>
            </a:r>
            <a:endParaRPr lang="en-US" sz="4800" dirty="0">
              <a:solidFill>
                <a:srgbClr val="E46C0A"/>
              </a:solidFill>
              <a:latin typeface="Avenir Light"/>
              <a:cs typeface="Avenir Light"/>
            </a:endParaRPr>
          </a:p>
        </p:txBody>
      </p:sp>
      <p:sp>
        <p:nvSpPr>
          <p:cNvPr id="7" name="TextBox 6"/>
          <p:cNvSpPr txBox="1"/>
          <p:nvPr/>
        </p:nvSpPr>
        <p:spPr>
          <a:xfrm>
            <a:off x="3991957" y="1573443"/>
            <a:ext cx="4033873" cy="1323439"/>
          </a:xfrm>
          <a:prstGeom prst="rect">
            <a:avLst/>
          </a:prstGeom>
          <a:noFill/>
        </p:spPr>
        <p:txBody>
          <a:bodyPr wrap="none" rtlCol="0">
            <a:spAutoFit/>
          </a:bodyPr>
          <a:lstStyle/>
          <a:p>
            <a:r>
              <a:rPr lang="en-US" sz="4000" dirty="0">
                <a:latin typeface="Avenir Light"/>
                <a:cs typeface="Avenir Light"/>
              </a:rPr>
              <a:t>h</a:t>
            </a:r>
            <a:r>
              <a:rPr lang="en-US" sz="4000" dirty="0" smtClean="0">
                <a:latin typeface="Avenir Light"/>
                <a:cs typeface="Avenir Light"/>
              </a:rPr>
              <a:t>ate, dislike</a:t>
            </a:r>
          </a:p>
          <a:p>
            <a:r>
              <a:rPr lang="en-US" sz="4000" dirty="0">
                <a:latin typeface="Avenir Light"/>
                <a:cs typeface="Avenir Light"/>
              </a:rPr>
              <a:t>n</a:t>
            </a:r>
            <a:r>
              <a:rPr lang="en-US" sz="4000" dirty="0" smtClean="0">
                <a:latin typeface="Avenir Light"/>
                <a:cs typeface="Avenir Light"/>
              </a:rPr>
              <a:t>eutral, like, love </a:t>
            </a:r>
            <a:endParaRPr lang="en-US" sz="4000" dirty="0">
              <a:latin typeface="Avenir Light"/>
              <a:cs typeface="Avenir Light"/>
            </a:endParaRPr>
          </a:p>
        </p:txBody>
      </p:sp>
      <p:sp>
        <p:nvSpPr>
          <p:cNvPr id="8" name="TextBox 7"/>
          <p:cNvSpPr txBox="1"/>
          <p:nvPr/>
        </p:nvSpPr>
        <p:spPr>
          <a:xfrm>
            <a:off x="277330" y="3489956"/>
            <a:ext cx="2971240" cy="830997"/>
          </a:xfrm>
          <a:prstGeom prst="rect">
            <a:avLst/>
          </a:prstGeom>
          <a:noFill/>
        </p:spPr>
        <p:txBody>
          <a:bodyPr wrap="none" rtlCol="0">
            <a:spAutoFit/>
          </a:bodyPr>
          <a:lstStyle/>
          <a:p>
            <a:r>
              <a:rPr lang="en-US" sz="4800" dirty="0" smtClean="0">
                <a:solidFill>
                  <a:srgbClr val="E46C0A"/>
                </a:solidFill>
                <a:latin typeface="Avenir Light"/>
                <a:cs typeface="Avenir Light"/>
              </a:rPr>
              <a:t>INTERVAL </a:t>
            </a:r>
            <a:endParaRPr lang="en-US" sz="4800" dirty="0">
              <a:solidFill>
                <a:srgbClr val="E46C0A"/>
              </a:solidFill>
              <a:latin typeface="Avenir Light"/>
              <a:cs typeface="Avenir Light"/>
            </a:endParaRPr>
          </a:p>
        </p:txBody>
      </p:sp>
      <p:sp>
        <p:nvSpPr>
          <p:cNvPr id="10" name="TextBox 9"/>
          <p:cNvSpPr txBox="1"/>
          <p:nvPr/>
        </p:nvSpPr>
        <p:spPr>
          <a:xfrm>
            <a:off x="4012489" y="3527110"/>
            <a:ext cx="3900486" cy="707886"/>
          </a:xfrm>
          <a:prstGeom prst="rect">
            <a:avLst/>
          </a:prstGeom>
          <a:noFill/>
        </p:spPr>
        <p:txBody>
          <a:bodyPr wrap="none" rtlCol="0">
            <a:spAutoFit/>
          </a:bodyPr>
          <a:lstStyle/>
          <a:p>
            <a:r>
              <a:rPr lang="en-US" sz="4000" dirty="0" smtClean="0">
                <a:latin typeface="Avenir Light"/>
                <a:cs typeface="Avenir Light"/>
              </a:rPr>
              <a:t>2°, 4°, 20°, 85° C</a:t>
            </a:r>
            <a:endParaRPr lang="en-US" sz="4000" dirty="0">
              <a:latin typeface="Avenir Light"/>
              <a:cs typeface="Avenir Light"/>
            </a:endParaRPr>
          </a:p>
        </p:txBody>
      </p:sp>
      <p:sp>
        <p:nvSpPr>
          <p:cNvPr id="12" name="TextBox 11"/>
          <p:cNvSpPr txBox="1"/>
          <p:nvPr/>
        </p:nvSpPr>
        <p:spPr>
          <a:xfrm>
            <a:off x="1263577" y="4940691"/>
            <a:ext cx="1956209" cy="830997"/>
          </a:xfrm>
          <a:prstGeom prst="rect">
            <a:avLst/>
          </a:prstGeom>
          <a:noFill/>
        </p:spPr>
        <p:txBody>
          <a:bodyPr wrap="none" rtlCol="0">
            <a:spAutoFit/>
          </a:bodyPr>
          <a:lstStyle/>
          <a:p>
            <a:r>
              <a:rPr lang="en-US" sz="4800" dirty="0" smtClean="0">
                <a:solidFill>
                  <a:srgbClr val="E46C0A"/>
                </a:solidFill>
                <a:latin typeface="Avenir Light"/>
                <a:cs typeface="Avenir Light"/>
              </a:rPr>
              <a:t>RATIO </a:t>
            </a:r>
            <a:endParaRPr lang="en-US" sz="4800" dirty="0">
              <a:solidFill>
                <a:srgbClr val="E46C0A"/>
              </a:solidFill>
              <a:latin typeface="Avenir Light"/>
              <a:cs typeface="Avenir Light"/>
            </a:endParaRPr>
          </a:p>
        </p:txBody>
      </p:sp>
      <p:sp>
        <p:nvSpPr>
          <p:cNvPr id="13" name="TextBox 12"/>
          <p:cNvSpPr txBox="1"/>
          <p:nvPr/>
        </p:nvSpPr>
        <p:spPr>
          <a:xfrm>
            <a:off x="4029130" y="5002599"/>
            <a:ext cx="3652209" cy="707886"/>
          </a:xfrm>
          <a:prstGeom prst="rect">
            <a:avLst/>
          </a:prstGeom>
          <a:noFill/>
        </p:spPr>
        <p:txBody>
          <a:bodyPr wrap="none" rtlCol="0">
            <a:spAutoFit/>
          </a:bodyPr>
          <a:lstStyle/>
          <a:p>
            <a:r>
              <a:rPr lang="en-US" sz="4000" dirty="0" smtClean="0">
                <a:latin typeface="Avenir Light"/>
                <a:cs typeface="Avenir Light"/>
              </a:rPr>
              <a:t>$2, $4, $20, $85</a:t>
            </a:r>
            <a:endParaRPr lang="en-US" sz="4000" dirty="0">
              <a:latin typeface="Avenir Light"/>
              <a:cs typeface="Avenir Light"/>
            </a:endParaRPr>
          </a:p>
        </p:txBody>
      </p:sp>
    </p:spTree>
    <p:extLst>
      <p:ext uri="{BB962C8B-B14F-4D97-AF65-F5344CB8AC3E}">
        <p14:creationId xmlns:p14="http://schemas.microsoft.com/office/powerpoint/2010/main" val="414379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204" y="970262"/>
            <a:ext cx="4284496" cy="4868961"/>
          </a:xfrm>
          <a:prstGeom prst="rect">
            <a:avLst/>
          </a:prstGeom>
        </p:spPr>
      </p:pic>
      <p:pic>
        <p:nvPicPr>
          <p:cNvPr id="5" name="Picture 4"/>
          <p:cNvPicPr>
            <a:picLocks noChangeAspect="1"/>
          </p:cNvPicPr>
          <p:nvPr/>
        </p:nvPicPr>
        <p:blipFill>
          <a:blip r:embed="rId3"/>
          <a:stretch>
            <a:fillRect/>
          </a:stretch>
        </p:blipFill>
        <p:spPr>
          <a:xfrm>
            <a:off x="0" y="789442"/>
            <a:ext cx="4981978" cy="5226193"/>
          </a:xfrm>
          <a:prstGeom prst="rect">
            <a:avLst/>
          </a:prstGeom>
        </p:spPr>
      </p:pic>
      <p:sp>
        <p:nvSpPr>
          <p:cNvPr id="6" name="Title 1"/>
          <p:cNvSpPr txBox="1">
            <a:spLocks/>
          </p:cNvSpPr>
          <p:nvPr/>
        </p:nvSpPr>
        <p:spPr>
          <a:xfrm>
            <a:off x="88900" y="5839223"/>
            <a:ext cx="871645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Avenir Light"/>
                <a:cs typeface="Avenir Light"/>
              </a:rPr>
              <a:t>You need different kinds of representation for different kinds of data. </a:t>
            </a:r>
            <a:endParaRPr lang="en-US" sz="2800" dirty="0">
              <a:latin typeface="Avenir Light"/>
              <a:cs typeface="Avenir Light"/>
            </a:endParaRPr>
          </a:p>
        </p:txBody>
      </p:sp>
    </p:spTree>
    <p:extLst>
      <p:ext uri="{BB962C8B-B14F-4D97-AF65-F5344CB8AC3E}">
        <p14:creationId xmlns:p14="http://schemas.microsoft.com/office/powerpoint/2010/main" val="38966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6103" r="6103"/>
          <a:stretch>
            <a:fillRect/>
          </a:stretch>
        </p:blipFill>
        <p:spPr>
          <a:xfrm>
            <a:off x="700273" y="1438005"/>
            <a:ext cx="7180807" cy="3949167"/>
          </a:xfrm>
        </p:spPr>
      </p:pic>
      <p:sp>
        <p:nvSpPr>
          <p:cNvPr id="2" name="TextBox 1"/>
          <p:cNvSpPr txBox="1"/>
          <p:nvPr/>
        </p:nvSpPr>
        <p:spPr>
          <a:xfrm>
            <a:off x="1040746" y="388105"/>
            <a:ext cx="6840334" cy="769441"/>
          </a:xfrm>
          <a:prstGeom prst="rect">
            <a:avLst/>
          </a:prstGeom>
          <a:noFill/>
        </p:spPr>
        <p:txBody>
          <a:bodyPr wrap="none" rtlCol="0">
            <a:spAutoFit/>
          </a:bodyPr>
          <a:lstStyle/>
          <a:p>
            <a:r>
              <a:rPr lang="en-US" sz="4400" dirty="0" smtClean="0">
                <a:solidFill>
                  <a:srgbClr val="E46C0A"/>
                </a:solidFill>
                <a:latin typeface="Avenir Light"/>
                <a:cs typeface="Avenir Light"/>
              </a:rPr>
              <a:t>HUE: </a:t>
            </a:r>
            <a:r>
              <a:rPr lang="en-US" sz="4400" dirty="0" smtClean="0">
                <a:latin typeface="Avenir Light"/>
                <a:cs typeface="Avenir Light"/>
              </a:rPr>
              <a:t>RATIO vs. NOMINAL</a:t>
            </a:r>
            <a:endParaRPr lang="en-US" sz="4400" dirty="0">
              <a:latin typeface="Avenir Light"/>
              <a:cs typeface="Avenir Light"/>
            </a:endParaRPr>
          </a:p>
        </p:txBody>
      </p:sp>
      <p:sp>
        <p:nvSpPr>
          <p:cNvPr id="5" name="Title 1"/>
          <p:cNvSpPr txBox="1">
            <a:spLocks/>
          </p:cNvSpPr>
          <p:nvPr/>
        </p:nvSpPr>
        <p:spPr>
          <a:xfrm>
            <a:off x="102686" y="5440344"/>
            <a:ext cx="871645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Avenir Light"/>
                <a:cs typeface="Avenir Light"/>
              </a:rPr>
              <a:t>And some visual mappings are better suited for specific kinds of data</a:t>
            </a:r>
            <a:endParaRPr lang="en-US" sz="3600" dirty="0">
              <a:latin typeface="Avenir Light"/>
              <a:cs typeface="Avenir Light"/>
            </a:endParaRPr>
          </a:p>
        </p:txBody>
      </p:sp>
    </p:spTree>
    <p:extLst>
      <p:ext uri="{BB962C8B-B14F-4D97-AF65-F5344CB8AC3E}">
        <p14:creationId xmlns:p14="http://schemas.microsoft.com/office/powerpoint/2010/main" val="20412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7656" y="1410017"/>
            <a:ext cx="8058941" cy="4413230"/>
          </a:xfrm>
          <a:prstGeom prst="rect">
            <a:avLst/>
          </a:prstGeom>
        </p:spPr>
      </p:pic>
      <p:sp>
        <p:nvSpPr>
          <p:cNvPr id="3" name="Rectangle 2"/>
          <p:cNvSpPr/>
          <p:nvPr/>
        </p:nvSpPr>
        <p:spPr>
          <a:xfrm>
            <a:off x="-176397" y="4895423"/>
            <a:ext cx="10142850" cy="15700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23354" y="267017"/>
            <a:ext cx="8229600" cy="1143000"/>
          </a:xfrm>
        </p:spPr>
        <p:txBody>
          <a:bodyPr>
            <a:normAutofit fontScale="90000"/>
          </a:bodyPr>
          <a:lstStyle/>
          <a:p>
            <a:r>
              <a:rPr lang="en-US" sz="2800" dirty="0" smtClean="0">
                <a:latin typeface="Avenir Light"/>
                <a:cs typeface="Avenir Light"/>
              </a:rPr>
              <a:t>What if you had nominal categories and needed to represent them with symbols? You want symbols that people can easily distinguish…</a:t>
            </a:r>
            <a:endParaRPr lang="en-US" sz="2800" dirty="0">
              <a:latin typeface="Avenir Light"/>
              <a:cs typeface="Avenir Light"/>
            </a:endParaRPr>
          </a:p>
        </p:txBody>
      </p:sp>
      <p:sp>
        <p:nvSpPr>
          <p:cNvPr id="6" name="Title 1"/>
          <p:cNvSpPr txBox="1">
            <a:spLocks/>
          </p:cNvSpPr>
          <p:nvPr/>
        </p:nvSpPr>
        <p:spPr>
          <a:xfrm>
            <a:off x="88900" y="5322486"/>
            <a:ext cx="871645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Avenir Light"/>
                <a:cs typeface="Avenir Light"/>
              </a:rPr>
              <a:t>b</a:t>
            </a:r>
            <a:r>
              <a:rPr lang="en-US" sz="3600" dirty="0" smtClean="0">
                <a:latin typeface="Avenir Light"/>
                <a:cs typeface="Avenir Light"/>
              </a:rPr>
              <a:t>ut how do we know what works best?</a:t>
            </a:r>
            <a:endParaRPr lang="en-US" sz="3600" dirty="0">
              <a:latin typeface="Avenir Light"/>
              <a:cs typeface="Avenir Light"/>
            </a:endParaRPr>
          </a:p>
        </p:txBody>
      </p:sp>
    </p:spTree>
    <p:extLst>
      <p:ext uri="{BB962C8B-B14F-4D97-AF65-F5344CB8AC3E}">
        <p14:creationId xmlns:p14="http://schemas.microsoft.com/office/powerpoint/2010/main" val="2454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45033"/>
            <a:ext cx="8229600" cy="1143000"/>
          </a:xfrm>
        </p:spPr>
        <p:txBody>
          <a:bodyPr>
            <a:normAutofit/>
          </a:bodyPr>
          <a:lstStyle/>
          <a:p>
            <a:r>
              <a:rPr lang="en-US" dirty="0" smtClean="0">
                <a:latin typeface="Avenir Light"/>
                <a:cs typeface="Avenir Light"/>
              </a:rPr>
              <a:t>Perceptual Kernels</a:t>
            </a:r>
            <a:endParaRPr lang="en-US" dirty="0">
              <a:latin typeface="Avenir Light"/>
              <a:cs typeface="Avenir Light"/>
            </a:endParaRPr>
          </a:p>
        </p:txBody>
      </p:sp>
      <p:pic>
        <p:nvPicPr>
          <p:cNvPr id="3" name="Picture 2" descr="Screen Shot 2016-03-07 at 8.37.34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7154"/>
            <a:ext cx="9144000" cy="4842213"/>
          </a:xfrm>
          <a:prstGeom prst="rect">
            <a:avLst/>
          </a:prstGeom>
        </p:spPr>
      </p:pic>
      <p:sp>
        <p:nvSpPr>
          <p:cNvPr id="9" name="TextBox 8"/>
          <p:cNvSpPr txBox="1"/>
          <p:nvPr/>
        </p:nvSpPr>
        <p:spPr>
          <a:xfrm>
            <a:off x="264572" y="6300676"/>
            <a:ext cx="8614855" cy="461665"/>
          </a:xfrm>
          <a:prstGeom prst="rect">
            <a:avLst/>
          </a:prstGeom>
          <a:noFill/>
        </p:spPr>
        <p:txBody>
          <a:bodyPr wrap="none" rtlCol="0">
            <a:spAutoFit/>
          </a:bodyPr>
          <a:lstStyle/>
          <a:p>
            <a:r>
              <a:rPr lang="en-US" sz="2400" dirty="0" smtClean="0">
                <a:latin typeface="Avenir Light"/>
                <a:cs typeface="Avenir Light"/>
              </a:rPr>
              <a:t>For shape, color, size, shape + color, shape + size, size + color</a:t>
            </a:r>
            <a:endParaRPr lang="en-US" sz="2400" dirty="0">
              <a:latin typeface="Avenir Light"/>
              <a:cs typeface="Avenir Light"/>
            </a:endParaRPr>
          </a:p>
        </p:txBody>
      </p:sp>
      <p:sp>
        <p:nvSpPr>
          <p:cNvPr id="5" name="TextBox 4"/>
          <p:cNvSpPr txBox="1"/>
          <p:nvPr/>
        </p:nvSpPr>
        <p:spPr>
          <a:xfrm>
            <a:off x="7950457" y="15680"/>
            <a:ext cx="1162187" cy="369332"/>
          </a:xfrm>
          <a:prstGeom prst="rect">
            <a:avLst/>
          </a:prstGeom>
          <a:noFill/>
        </p:spPr>
        <p:txBody>
          <a:bodyPr wrap="none" rtlCol="0">
            <a:spAutoFit/>
          </a:bodyPr>
          <a:lstStyle/>
          <a:p>
            <a:r>
              <a:rPr lang="en-US" i="1" dirty="0" smtClean="0">
                <a:latin typeface="Avenir Light"/>
                <a:cs typeface="Avenir Light"/>
              </a:rPr>
              <a:t>Jeff </a:t>
            </a:r>
            <a:r>
              <a:rPr lang="en-US" i="1" dirty="0" err="1" smtClean="0">
                <a:latin typeface="Avenir Light"/>
                <a:cs typeface="Avenir Light"/>
              </a:rPr>
              <a:t>Heer</a:t>
            </a:r>
            <a:endParaRPr lang="en-US" i="1" dirty="0">
              <a:latin typeface="Avenir Light"/>
              <a:cs typeface="Avenir Light"/>
            </a:endParaRPr>
          </a:p>
        </p:txBody>
      </p:sp>
      <p:sp>
        <p:nvSpPr>
          <p:cNvPr id="7" name="TextBox 6"/>
          <p:cNvSpPr txBox="1"/>
          <p:nvPr/>
        </p:nvSpPr>
        <p:spPr>
          <a:xfrm>
            <a:off x="264572" y="5879367"/>
            <a:ext cx="9059916" cy="461665"/>
          </a:xfrm>
          <a:prstGeom prst="rect">
            <a:avLst/>
          </a:prstGeom>
          <a:noFill/>
        </p:spPr>
        <p:txBody>
          <a:bodyPr wrap="none" rtlCol="0">
            <a:spAutoFit/>
          </a:bodyPr>
          <a:lstStyle/>
          <a:p>
            <a:r>
              <a:rPr lang="en-US" sz="2400" dirty="0" smtClean="0">
                <a:latin typeface="Avenir Light"/>
                <a:cs typeface="Avenir Light"/>
              </a:rPr>
              <a:t>We actually know which ones people perceive as most different!</a:t>
            </a:r>
            <a:endParaRPr lang="en-US" sz="2400" dirty="0">
              <a:latin typeface="Avenir Light"/>
              <a:cs typeface="Avenir Light"/>
            </a:endParaRPr>
          </a:p>
        </p:txBody>
      </p:sp>
    </p:spTree>
    <p:extLst>
      <p:ext uri="{BB962C8B-B14F-4D97-AF65-F5344CB8AC3E}">
        <p14:creationId xmlns:p14="http://schemas.microsoft.com/office/powerpoint/2010/main" val="582954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2823" y="263790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latin typeface="Avenir Light"/>
                <a:cs typeface="Avenir Light"/>
              </a:rPr>
              <a:t>VIS DESIGN PRINCIPLES II</a:t>
            </a:r>
            <a:endParaRPr lang="en-US" sz="4800" dirty="0">
              <a:latin typeface="Avenir Light"/>
              <a:cs typeface="Avenir Light"/>
            </a:endParaRPr>
          </a:p>
        </p:txBody>
      </p:sp>
      <p:pic>
        <p:nvPicPr>
          <p:cNvPr id="2" name="Picture 1" descr="Screen Shot 2016-03-08 at 10.39.48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279" y="0"/>
            <a:ext cx="4690721" cy="1850229"/>
          </a:xfrm>
          <a:prstGeom prst="rect">
            <a:avLst/>
          </a:prstGeom>
        </p:spPr>
      </p:pic>
      <p:pic>
        <p:nvPicPr>
          <p:cNvPr id="3" name="Picture 2" descr="Screen Shot 2016-03-08 at 10.42.32 PM.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8195"/>
            <a:ext cx="4496855" cy="2009805"/>
          </a:xfrm>
          <a:prstGeom prst="rect">
            <a:avLst/>
          </a:prstGeom>
        </p:spPr>
      </p:pic>
      <p:pic>
        <p:nvPicPr>
          <p:cNvPr id="6" name="Picture 5" descr="Screen Shot 2016-03-08 at 10.45.59 PM.pn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263" y="0"/>
            <a:ext cx="5070442" cy="2005947"/>
          </a:xfrm>
          <a:prstGeom prst="rect">
            <a:avLst/>
          </a:prstGeom>
        </p:spPr>
      </p:pic>
      <p:pic>
        <p:nvPicPr>
          <p:cNvPr id="7" name="Picture 6" descr="Screen Shot 2016-03-08 at 10.50.56 PM.png">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623" y="4848195"/>
            <a:ext cx="5538135" cy="2020560"/>
          </a:xfrm>
          <a:prstGeom prst="rect">
            <a:avLst/>
          </a:prstGeom>
        </p:spPr>
      </p:pic>
    </p:spTree>
    <p:extLst>
      <p:ext uri="{BB962C8B-B14F-4D97-AF65-F5344CB8AC3E}">
        <p14:creationId xmlns:p14="http://schemas.microsoft.com/office/powerpoint/2010/main" val="10250139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07" y="366711"/>
            <a:ext cx="7059489" cy="584776"/>
          </a:xfrm>
          <a:prstGeom prst="rect">
            <a:avLst/>
          </a:prstGeom>
          <a:noFill/>
        </p:spPr>
        <p:txBody>
          <a:bodyPr wrap="none" rtlCol="0">
            <a:spAutoFit/>
          </a:bodyPr>
          <a:lstStyle/>
          <a:p>
            <a:r>
              <a:rPr lang="en-US" sz="3200" dirty="0" smtClean="0">
                <a:solidFill>
                  <a:schemeClr val="accent6">
                    <a:lumMod val="75000"/>
                  </a:schemeClr>
                </a:solidFill>
                <a:latin typeface="Avenir Light"/>
                <a:cs typeface="Avenir Light"/>
              </a:rPr>
              <a:t>DESIGN CRITERIA: </a:t>
            </a:r>
            <a:r>
              <a:rPr lang="en-US" sz="3200" dirty="0" smtClean="0">
                <a:latin typeface="Avenir Light"/>
                <a:cs typeface="Avenir Light"/>
              </a:rPr>
              <a:t>EXPRESSIVENESS</a:t>
            </a:r>
            <a:endParaRPr lang="en-US" sz="3200" dirty="0">
              <a:latin typeface="Avenir Light"/>
              <a:cs typeface="Avenir Light"/>
            </a:endParaRPr>
          </a:p>
        </p:txBody>
      </p:sp>
      <p:sp>
        <p:nvSpPr>
          <p:cNvPr id="5" name="TextBox 4"/>
          <p:cNvSpPr txBox="1"/>
          <p:nvPr/>
        </p:nvSpPr>
        <p:spPr>
          <a:xfrm>
            <a:off x="486007" y="1062410"/>
            <a:ext cx="8450264" cy="1154162"/>
          </a:xfrm>
          <a:prstGeom prst="rect">
            <a:avLst/>
          </a:prstGeom>
          <a:noFill/>
        </p:spPr>
        <p:txBody>
          <a:bodyPr wrap="square" rtlCol="0">
            <a:spAutoFit/>
          </a:bodyPr>
          <a:lstStyle/>
          <a:p>
            <a:r>
              <a:rPr lang="en-US" sz="2300" dirty="0" smtClean="0">
                <a:latin typeface="Avenir Light"/>
                <a:cs typeface="Avenir Light"/>
              </a:rPr>
              <a:t>A visual encoding be capable of expressing all of the facts in a set of data, and should not accidentally express more information that may be interpreted as facts.</a:t>
            </a:r>
            <a:endParaRPr lang="en-US" sz="2300" dirty="0">
              <a:latin typeface="Avenir Light"/>
              <a:cs typeface="Avenir Light"/>
            </a:endParaRPr>
          </a:p>
        </p:txBody>
      </p:sp>
      <p:pic>
        <p:nvPicPr>
          <p:cNvPr id="6" name="Picture 5" descr="Screen Shot 2016-03-08 at 10.18.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242" y="2351986"/>
            <a:ext cx="3706848" cy="3716139"/>
          </a:xfrm>
          <a:prstGeom prst="rect">
            <a:avLst/>
          </a:prstGeom>
        </p:spPr>
      </p:pic>
      <p:pic>
        <p:nvPicPr>
          <p:cNvPr id="7" name="Picture 6" descr="Screen Shot 2016-03-08 at 10.19.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53" y="2732376"/>
            <a:ext cx="4436781" cy="619268"/>
          </a:xfrm>
          <a:prstGeom prst="rect">
            <a:avLst/>
          </a:prstGeom>
        </p:spPr>
      </p:pic>
      <p:pic>
        <p:nvPicPr>
          <p:cNvPr id="8" name="Picture 7" descr="Screen Shot 2016-03-08 at 10.20.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10" y="4407752"/>
            <a:ext cx="4546524" cy="1120975"/>
          </a:xfrm>
          <a:prstGeom prst="rect">
            <a:avLst/>
          </a:prstGeom>
        </p:spPr>
      </p:pic>
      <p:sp>
        <p:nvSpPr>
          <p:cNvPr id="9" name="TextBox 8"/>
          <p:cNvSpPr txBox="1"/>
          <p:nvPr/>
        </p:nvSpPr>
        <p:spPr>
          <a:xfrm>
            <a:off x="924982" y="3374673"/>
            <a:ext cx="3307021" cy="400110"/>
          </a:xfrm>
          <a:prstGeom prst="rect">
            <a:avLst/>
          </a:prstGeom>
          <a:noFill/>
        </p:spPr>
        <p:txBody>
          <a:bodyPr wrap="none" rtlCol="0">
            <a:spAutoFit/>
          </a:bodyPr>
          <a:lstStyle/>
          <a:p>
            <a:r>
              <a:rPr lang="en-US" sz="2000" dirty="0" smtClean="0">
                <a:latin typeface="Avenir Light"/>
                <a:cs typeface="Avenir Light"/>
              </a:rPr>
              <a:t>Cannot express all the facts</a:t>
            </a:r>
            <a:endParaRPr lang="en-US" sz="2000" dirty="0">
              <a:latin typeface="Avenir Light"/>
              <a:cs typeface="Avenir Light"/>
            </a:endParaRPr>
          </a:p>
        </p:txBody>
      </p:sp>
      <p:sp>
        <p:nvSpPr>
          <p:cNvPr id="10" name="TextBox 9"/>
          <p:cNvSpPr txBox="1"/>
          <p:nvPr/>
        </p:nvSpPr>
        <p:spPr>
          <a:xfrm>
            <a:off x="5357385" y="6129938"/>
            <a:ext cx="3040795" cy="400110"/>
          </a:xfrm>
          <a:prstGeom prst="rect">
            <a:avLst/>
          </a:prstGeom>
          <a:noFill/>
        </p:spPr>
        <p:txBody>
          <a:bodyPr wrap="none" rtlCol="0">
            <a:spAutoFit/>
          </a:bodyPr>
          <a:lstStyle/>
          <a:p>
            <a:r>
              <a:rPr lang="en-US" sz="2000" dirty="0" smtClean="0">
                <a:latin typeface="Avenir Light"/>
                <a:cs typeface="Avenir Light"/>
              </a:rPr>
              <a:t>Expresses too many facts</a:t>
            </a:r>
            <a:endParaRPr lang="en-US" sz="2000" dirty="0">
              <a:latin typeface="Avenir Light"/>
              <a:cs typeface="Avenir Light"/>
            </a:endParaRPr>
          </a:p>
        </p:txBody>
      </p:sp>
      <p:sp>
        <p:nvSpPr>
          <p:cNvPr id="2" name="TextBox 1"/>
          <p:cNvSpPr txBox="1"/>
          <p:nvPr/>
        </p:nvSpPr>
        <p:spPr>
          <a:xfrm>
            <a:off x="7088354" y="0"/>
            <a:ext cx="2102817" cy="369332"/>
          </a:xfrm>
          <a:prstGeom prst="rect">
            <a:avLst/>
          </a:prstGeom>
          <a:noFill/>
        </p:spPr>
        <p:txBody>
          <a:bodyPr wrap="none" rtlCol="0">
            <a:spAutoFit/>
          </a:bodyPr>
          <a:lstStyle/>
          <a:p>
            <a:r>
              <a:rPr lang="en-US" i="1" dirty="0" smtClean="0">
                <a:latin typeface="Avenir Light"/>
                <a:cs typeface="Avenir Light"/>
              </a:rPr>
              <a:t>Jock D. </a:t>
            </a:r>
            <a:r>
              <a:rPr lang="en-US" i="1" dirty="0" err="1" smtClean="0">
                <a:latin typeface="Avenir Light"/>
                <a:cs typeface="Avenir Light"/>
              </a:rPr>
              <a:t>MacKinley</a:t>
            </a:r>
            <a:endParaRPr lang="en-US" i="1" dirty="0">
              <a:latin typeface="Avenir Light"/>
              <a:cs typeface="Avenir Light"/>
            </a:endParaRPr>
          </a:p>
        </p:txBody>
      </p:sp>
    </p:spTree>
    <p:extLst>
      <p:ext uri="{BB962C8B-B14F-4D97-AF65-F5344CB8AC3E}">
        <p14:creationId xmlns:p14="http://schemas.microsoft.com/office/powerpoint/2010/main" val="357306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007" y="366711"/>
            <a:ext cx="6854310" cy="584776"/>
          </a:xfrm>
          <a:prstGeom prst="rect">
            <a:avLst/>
          </a:prstGeom>
          <a:noFill/>
        </p:spPr>
        <p:txBody>
          <a:bodyPr wrap="none" rtlCol="0">
            <a:spAutoFit/>
          </a:bodyPr>
          <a:lstStyle/>
          <a:p>
            <a:r>
              <a:rPr lang="en-US" sz="3200" dirty="0" smtClean="0">
                <a:solidFill>
                  <a:schemeClr val="accent6">
                    <a:lumMod val="75000"/>
                  </a:schemeClr>
                </a:solidFill>
                <a:latin typeface="Avenir Light"/>
                <a:cs typeface="Avenir Light"/>
              </a:rPr>
              <a:t>DESIGN CRITERIA: </a:t>
            </a:r>
            <a:r>
              <a:rPr lang="en-US" sz="3200" dirty="0" smtClean="0">
                <a:latin typeface="Avenir Light"/>
                <a:cs typeface="Avenir Light"/>
              </a:rPr>
              <a:t>EFFECTIVENESS</a:t>
            </a:r>
            <a:endParaRPr lang="en-US" sz="3200" dirty="0">
              <a:latin typeface="Avenir Light"/>
              <a:cs typeface="Avenir Light"/>
            </a:endParaRPr>
          </a:p>
        </p:txBody>
      </p:sp>
      <p:sp>
        <p:nvSpPr>
          <p:cNvPr id="5" name="TextBox 4"/>
          <p:cNvSpPr txBox="1"/>
          <p:nvPr/>
        </p:nvSpPr>
        <p:spPr>
          <a:xfrm>
            <a:off x="486007" y="1062410"/>
            <a:ext cx="8450264" cy="1154162"/>
          </a:xfrm>
          <a:prstGeom prst="rect">
            <a:avLst/>
          </a:prstGeom>
          <a:noFill/>
        </p:spPr>
        <p:txBody>
          <a:bodyPr wrap="square" rtlCol="0">
            <a:spAutoFit/>
          </a:bodyPr>
          <a:lstStyle/>
          <a:p>
            <a:r>
              <a:rPr lang="en-US" sz="2300" dirty="0" smtClean="0">
                <a:latin typeface="Avenir Light"/>
                <a:cs typeface="Avenir Light"/>
              </a:rPr>
              <a:t>A visualization is more effective than another one if the information conveyed by the visualization is more readily perceived than the information in the other visualization.</a:t>
            </a:r>
            <a:endParaRPr lang="en-US" sz="2300" dirty="0">
              <a:latin typeface="Avenir Light"/>
              <a:cs typeface="Avenir Light"/>
            </a:endParaRPr>
          </a:p>
        </p:txBody>
      </p:sp>
      <p:pic>
        <p:nvPicPr>
          <p:cNvPr id="2" name="Picture 1" descr="Screen Shot 2016-03-08 at 10.24.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103" y="2618545"/>
            <a:ext cx="5749628" cy="3661848"/>
          </a:xfrm>
          <a:prstGeom prst="rect">
            <a:avLst/>
          </a:prstGeom>
        </p:spPr>
      </p:pic>
    </p:spTree>
    <p:extLst>
      <p:ext uri="{BB962C8B-B14F-4D97-AF65-F5344CB8AC3E}">
        <p14:creationId xmlns:p14="http://schemas.microsoft.com/office/powerpoint/2010/main" val="37807312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olapexam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2" y="0"/>
            <a:ext cx="9144000" cy="5273524"/>
          </a:xfrm>
          <a:prstGeom prst="rect">
            <a:avLst/>
          </a:prstGeom>
        </p:spPr>
      </p:pic>
      <p:sp>
        <p:nvSpPr>
          <p:cNvPr id="6" name="Title 1"/>
          <p:cNvSpPr>
            <a:spLocks noGrp="1"/>
          </p:cNvSpPr>
          <p:nvPr>
            <p:ph type="title"/>
          </p:nvPr>
        </p:nvSpPr>
        <p:spPr>
          <a:xfrm>
            <a:off x="35280" y="5273524"/>
            <a:ext cx="8978629" cy="1411192"/>
          </a:xfrm>
          <a:solidFill>
            <a:srgbClr val="FFFFFF">
              <a:alpha val="78000"/>
            </a:srgbClr>
          </a:solidFill>
        </p:spPr>
        <p:txBody>
          <a:bodyPr>
            <a:normAutofit fontScale="90000"/>
          </a:bodyPr>
          <a:lstStyle/>
          <a:p>
            <a:r>
              <a:rPr lang="en-US" sz="4000" dirty="0" smtClean="0">
                <a:latin typeface="Avenir Light"/>
                <a:cs typeface="Avenir Light"/>
              </a:rPr>
              <a:t>MAPPING DATA </a:t>
            </a:r>
            <a:r>
              <a:rPr lang="en-US" sz="4000" dirty="0" smtClean="0">
                <a:solidFill>
                  <a:schemeClr val="accent6">
                    <a:lumMod val="75000"/>
                  </a:schemeClr>
                </a:solidFill>
                <a:latin typeface="Avenir Light"/>
                <a:cs typeface="Avenir Light"/>
                <a:sym typeface="Wingdings"/>
              </a:rPr>
              <a:t></a:t>
            </a:r>
            <a:r>
              <a:rPr lang="en-US" sz="4000" dirty="0" smtClean="0">
                <a:latin typeface="Avenir Light"/>
                <a:cs typeface="Avenir Light"/>
                <a:sym typeface="Wingdings"/>
              </a:rPr>
              <a:t> VISUAL VARIABLES</a:t>
            </a:r>
            <a:r>
              <a:rPr lang="en-US" sz="4000" dirty="0" smtClean="0">
                <a:latin typeface="Avenir Light"/>
                <a:cs typeface="Avenir Light"/>
              </a:rPr>
              <a:t/>
            </a:r>
            <a:br>
              <a:rPr lang="en-US" sz="4000" dirty="0" smtClean="0">
                <a:latin typeface="Avenir Light"/>
                <a:cs typeface="Avenir Light"/>
              </a:rPr>
            </a:br>
            <a:r>
              <a:rPr lang="en-US" sz="2700" dirty="0" smtClean="0">
                <a:latin typeface="Avenir Light"/>
                <a:cs typeface="Avenir Light"/>
              </a:rPr>
              <a:t>This is a challenge. The real world has n-dimensional data</a:t>
            </a:r>
            <a:endParaRPr lang="en-US" sz="2700" dirty="0">
              <a:latin typeface="Avenir Light"/>
              <a:cs typeface="Avenir Light"/>
            </a:endParaRPr>
          </a:p>
        </p:txBody>
      </p:sp>
    </p:spTree>
    <p:extLst>
      <p:ext uri="{BB962C8B-B14F-4D97-AF65-F5344CB8AC3E}">
        <p14:creationId xmlns:p14="http://schemas.microsoft.com/office/powerpoint/2010/main" val="2289566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16 at 3.13.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3075"/>
            <a:ext cx="4903847" cy="3346977"/>
          </a:xfrm>
          <a:prstGeom prst="rect">
            <a:avLst/>
          </a:prstGeom>
        </p:spPr>
      </p:pic>
      <p:pic>
        <p:nvPicPr>
          <p:cNvPr id="3" name="Picture 2" descr="Screen Shot 2016-02-16 at 3.14.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96506"/>
            <a:ext cx="5073258" cy="1626941"/>
          </a:xfrm>
          <a:prstGeom prst="rect">
            <a:avLst/>
          </a:prstGeom>
        </p:spPr>
      </p:pic>
      <p:grpSp>
        <p:nvGrpSpPr>
          <p:cNvPr id="9" name="Group 8"/>
          <p:cNvGrpSpPr/>
          <p:nvPr/>
        </p:nvGrpSpPr>
        <p:grpSpPr>
          <a:xfrm>
            <a:off x="-97106" y="5023447"/>
            <a:ext cx="5125405" cy="1713475"/>
            <a:chOff x="0" y="3801069"/>
            <a:chExt cx="9144000" cy="3056931"/>
          </a:xfrm>
        </p:grpSpPr>
        <p:pic>
          <p:nvPicPr>
            <p:cNvPr id="4" name="Picture 3" descr="Screen Shot 2016-02-16 at 3.15.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98901"/>
              <a:ext cx="9144000" cy="1159099"/>
            </a:xfrm>
            <a:prstGeom prst="rect">
              <a:avLst/>
            </a:prstGeom>
          </p:spPr>
        </p:pic>
        <p:pic>
          <p:nvPicPr>
            <p:cNvPr id="5" name="Picture 4" descr="tg_flick.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45772"/>
              <a:ext cx="1788695" cy="1798916"/>
            </a:xfrm>
            <a:prstGeom prst="rect">
              <a:avLst/>
            </a:prstGeom>
          </p:spPr>
        </p:pic>
        <p:pic>
          <p:nvPicPr>
            <p:cNvPr id="6" name="Picture 5" descr="tg_dir.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8645" y="3801069"/>
              <a:ext cx="1833144" cy="1843619"/>
            </a:xfrm>
            <a:prstGeom prst="rect">
              <a:avLst/>
            </a:prstGeom>
          </p:spPr>
        </p:pic>
        <p:pic>
          <p:nvPicPr>
            <p:cNvPr id="7" name="Picture 6" descr="tg_vel.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1066" y="3855453"/>
              <a:ext cx="1779069" cy="1789235"/>
            </a:xfrm>
            <a:prstGeom prst="rect">
              <a:avLst/>
            </a:prstGeom>
          </p:spPr>
        </p:pic>
        <p:pic>
          <p:nvPicPr>
            <p:cNvPr id="8" name="Picture 7" descr="tg_3d_light.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8027" y="3855454"/>
              <a:ext cx="1789234" cy="1789234"/>
            </a:xfrm>
            <a:prstGeom prst="rect">
              <a:avLst/>
            </a:prstGeom>
          </p:spPr>
        </p:pic>
      </p:grpSp>
      <p:grpSp>
        <p:nvGrpSpPr>
          <p:cNvPr id="16" name="Group 15"/>
          <p:cNvGrpSpPr/>
          <p:nvPr/>
        </p:nvGrpSpPr>
        <p:grpSpPr>
          <a:xfrm>
            <a:off x="5073258" y="230716"/>
            <a:ext cx="3870089" cy="3788006"/>
            <a:chOff x="5073258" y="230716"/>
            <a:chExt cx="3870089" cy="3788006"/>
          </a:xfrm>
        </p:grpSpPr>
        <p:pic>
          <p:nvPicPr>
            <p:cNvPr id="11" name="Picture 10" descr="landscape-nature-sunset-clouds-large.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2748" y="2257945"/>
              <a:ext cx="2642651" cy="1760777"/>
            </a:xfrm>
            <a:prstGeom prst="rect">
              <a:avLst/>
            </a:prstGeom>
          </p:spPr>
        </p:pic>
        <p:sp>
          <p:nvSpPr>
            <p:cNvPr id="12" name="TextBox 11"/>
            <p:cNvSpPr txBox="1"/>
            <p:nvPr/>
          </p:nvSpPr>
          <p:spPr>
            <a:xfrm>
              <a:off x="5073258" y="230716"/>
              <a:ext cx="3870089" cy="1815882"/>
            </a:xfrm>
            <a:prstGeom prst="rect">
              <a:avLst/>
            </a:prstGeom>
            <a:noFill/>
          </p:spPr>
          <p:txBody>
            <a:bodyPr wrap="square" rtlCol="0">
              <a:spAutoFit/>
            </a:bodyPr>
            <a:lstStyle/>
            <a:p>
              <a:r>
                <a:rPr lang="en-US" sz="2800" dirty="0" smtClean="0">
                  <a:latin typeface="Avenir Light"/>
                  <a:cs typeface="Avenir Light"/>
                </a:rPr>
                <a:t>So can we leverage all the processes our brains optimized to help us succeed here..</a:t>
              </a:r>
              <a:endParaRPr lang="en-US" sz="2800" dirty="0">
                <a:latin typeface="Avenir Light"/>
                <a:cs typeface="Avenir Light"/>
              </a:endParaRPr>
            </a:p>
          </p:txBody>
        </p:sp>
      </p:grpSp>
      <p:grpSp>
        <p:nvGrpSpPr>
          <p:cNvPr id="17" name="Group 16"/>
          <p:cNvGrpSpPr/>
          <p:nvPr/>
        </p:nvGrpSpPr>
        <p:grpSpPr>
          <a:xfrm>
            <a:off x="5073258" y="4271340"/>
            <a:ext cx="4293443" cy="2338847"/>
            <a:chOff x="5073258" y="4271340"/>
            <a:chExt cx="4293443" cy="2338847"/>
          </a:xfrm>
        </p:grpSpPr>
        <p:sp>
          <p:nvSpPr>
            <p:cNvPr id="10" name="TextBox 9"/>
            <p:cNvSpPr txBox="1"/>
            <p:nvPr/>
          </p:nvSpPr>
          <p:spPr>
            <a:xfrm>
              <a:off x="5073258" y="4271340"/>
              <a:ext cx="4293443" cy="523220"/>
            </a:xfrm>
            <a:prstGeom prst="rect">
              <a:avLst/>
            </a:prstGeom>
            <a:noFill/>
          </p:spPr>
          <p:txBody>
            <a:bodyPr wrap="square" rtlCol="0">
              <a:spAutoFit/>
            </a:bodyPr>
            <a:lstStyle/>
            <a:p>
              <a:r>
                <a:rPr lang="en-US" sz="2800" dirty="0">
                  <a:latin typeface="Avenir Light"/>
                  <a:cs typeface="Avenir Light"/>
                </a:rPr>
                <a:t>t</a:t>
              </a:r>
              <a:r>
                <a:rPr lang="en-US" sz="2800" dirty="0" smtClean="0">
                  <a:latin typeface="Avenir Light"/>
                  <a:cs typeface="Avenir Light"/>
                </a:rPr>
                <a:t>o help us succeed here?</a:t>
              </a:r>
              <a:endParaRPr lang="en-US" sz="2800" dirty="0">
                <a:latin typeface="Avenir Light"/>
                <a:cs typeface="Avenir Light"/>
              </a:endParaRPr>
            </a:p>
          </p:txBody>
        </p:sp>
        <p:pic>
          <p:nvPicPr>
            <p:cNvPr id="13" name="Picture 12" descr="spreadsheets-mai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4546" y="4899960"/>
              <a:ext cx="2650853" cy="1710227"/>
            </a:xfrm>
            <a:prstGeom prst="rect">
              <a:avLst/>
            </a:prstGeom>
          </p:spPr>
        </p:pic>
      </p:grpSp>
    </p:spTree>
    <p:extLst>
      <p:ext uri="{BB962C8B-B14F-4D97-AF65-F5344CB8AC3E}">
        <p14:creationId xmlns:p14="http://schemas.microsoft.com/office/powerpoint/2010/main" val="194071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06 at 4.42.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240"/>
            <a:ext cx="9144000" cy="3244645"/>
          </a:xfrm>
          <a:prstGeom prst="rect">
            <a:avLst/>
          </a:prstGeom>
        </p:spPr>
      </p:pic>
      <p:sp>
        <p:nvSpPr>
          <p:cNvPr id="6" name="Title 1"/>
          <p:cNvSpPr>
            <a:spLocks noGrp="1"/>
          </p:cNvSpPr>
          <p:nvPr>
            <p:ph type="title"/>
          </p:nvPr>
        </p:nvSpPr>
        <p:spPr>
          <a:xfrm>
            <a:off x="457200" y="-105846"/>
            <a:ext cx="8229600" cy="1143000"/>
          </a:xfrm>
        </p:spPr>
        <p:txBody>
          <a:bodyPr/>
          <a:lstStyle/>
          <a:p>
            <a:r>
              <a:rPr lang="en-US" dirty="0" smtClean="0">
                <a:latin typeface="Avenir Light"/>
                <a:cs typeface="Avenir Light"/>
              </a:rPr>
              <a:t>SEPERABLE </a:t>
            </a:r>
            <a:r>
              <a:rPr lang="en-US" dirty="0" smtClean="0">
                <a:solidFill>
                  <a:srgbClr val="E46C0A"/>
                </a:solidFill>
                <a:latin typeface="Avenir Light"/>
                <a:cs typeface="Avenir Light"/>
              </a:rPr>
              <a:t>vs.</a:t>
            </a:r>
            <a:r>
              <a:rPr lang="en-US" dirty="0" smtClean="0">
                <a:latin typeface="Avenir Light"/>
                <a:cs typeface="Avenir Light"/>
              </a:rPr>
              <a:t> INTEGRAL</a:t>
            </a:r>
            <a:endParaRPr lang="en-US" dirty="0">
              <a:latin typeface="Avenir Light"/>
              <a:cs typeface="Avenir Light"/>
            </a:endParaRPr>
          </a:p>
        </p:txBody>
      </p:sp>
      <p:sp>
        <p:nvSpPr>
          <p:cNvPr id="7" name="Title 1"/>
          <p:cNvSpPr txBox="1">
            <a:spLocks/>
          </p:cNvSpPr>
          <p:nvPr/>
        </p:nvSpPr>
        <p:spPr>
          <a:xfrm>
            <a:off x="221525" y="4691885"/>
            <a:ext cx="8229600" cy="1143000"/>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venir Light"/>
                <a:cs typeface="Avenir Light"/>
              </a:rPr>
              <a:t>When you are choosing </a:t>
            </a:r>
            <a:r>
              <a:rPr lang="en-US" dirty="0" smtClean="0">
                <a:latin typeface="Avenir Light"/>
                <a:cs typeface="Avenir Light"/>
              </a:rPr>
              <a:t>multiple visual </a:t>
            </a:r>
            <a:r>
              <a:rPr lang="en-US" dirty="0" smtClean="0">
                <a:latin typeface="Avenir Light"/>
                <a:cs typeface="Avenir Light"/>
              </a:rPr>
              <a:t>features to map data to, you have to make sure that the visual features don’t interfere with each other (they are </a:t>
            </a:r>
            <a:r>
              <a:rPr lang="en-US" dirty="0" err="1" smtClean="0">
                <a:latin typeface="Avenir Light"/>
                <a:cs typeface="Avenir Light"/>
              </a:rPr>
              <a:t>seperable</a:t>
            </a:r>
            <a:r>
              <a:rPr lang="en-US" dirty="0" smtClean="0">
                <a:latin typeface="Avenir Light"/>
                <a:cs typeface="Avenir Light"/>
              </a:rPr>
              <a:t>)</a:t>
            </a:r>
            <a:endParaRPr lang="en-US" dirty="0">
              <a:latin typeface="Avenir Light"/>
              <a:cs typeface="Avenir Light"/>
            </a:endParaRPr>
          </a:p>
        </p:txBody>
      </p:sp>
    </p:spTree>
    <p:extLst>
      <p:ext uri="{BB962C8B-B14F-4D97-AF65-F5344CB8AC3E}">
        <p14:creationId xmlns:p14="http://schemas.microsoft.com/office/powerpoint/2010/main" val="3980002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n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619"/>
            <a:ext cx="9144000" cy="4359720"/>
          </a:xfrm>
          <a:prstGeom prst="rect">
            <a:avLst/>
          </a:prstGeom>
        </p:spPr>
      </p:pic>
      <p:sp>
        <p:nvSpPr>
          <p:cNvPr id="5" name="Title 1"/>
          <p:cNvSpPr>
            <a:spLocks noGrp="1"/>
          </p:cNvSpPr>
          <p:nvPr>
            <p:ph type="title"/>
          </p:nvPr>
        </p:nvSpPr>
        <p:spPr>
          <a:xfrm>
            <a:off x="457200" y="264619"/>
            <a:ext cx="8229600" cy="1143000"/>
          </a:xfrm>
        </p:spPr>
        <p:txBody>
          <a:bodyPr/>
          <a:lstStyle/>
          <a:p>
            <a:r>
              <a:rPr lang="en-US" dirty="0" smtClean="0">
                <a:latin typeface="Avenir Light"/>
                <a:cs typeface="Avenir Light"/>
              </a:rPr>
              <a:t>How many variables? </a:t>
            </a:r>
            <a:endParaRPr lang="en-US" dirty="0">
              <a:latin typeface="Avenir Light"/>
              <a:cs typeface="Avenir Light"/>
            </a:endParaRPr>
          </a:p>
        </p:txBody>
      </p:sp>
    </p:spTree>
    <p:extLst>
      <p:ext uri="{BB962C8B-B14F-4D97-AF65-F5344CB8AC3E}">
        <p14:creationId xmlns:p14="http://schemas.microsoft.com/office/powerpoint/2010/main" val="511699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580" y="1824943"/>
            <a:ext cx="6853158" cy="584776"/>
          </a:xfrm>
          <a:prstGeom prst="rect">
            <a:avLst/>
          </a:prstGeom>
          <a:noFill/>
        </p:spPr>
        <p:txBody>
          <a:bodyPr wrap="none" rtlCol="0">
            <a:spAutoFit/>
          </a:bodyPr>
          <a:lstStyle/>
          <a:p>
            <a:r>
              <a:rPr lang="en-US" sz="3200" dirty="0" smtClean="0">
                <a:solidFill>
                  <a:srgbClr val="E46C0A"/>
                </a:solidFill>
                <a:latin typeface="Avenir Light"/>
                <a:cs typeface="Avenir Light"/>
              </a:rPr>
              <a:t>DESIGN PRINCIPLE: </a:t>
            </a:r>
            <a:r>
              <a:rPr lang="en-US" sz="3200" dirty="0" smtClean="0">
                <a:latin typeface="Avenir Light"/>
                <a:cs typeface="Avenir Light"/>
              </a:rPr>
              <a:t>CONSISTENCY</a:t>
            </a:r>
            <a:endParaRPr lang="en-US" sz="3200" dirty="0">
              <a:latin typeface="Avenir Light"/>
              <a:cs typeface="Avenir Light"/>
            </a:endParaRPr>
          </a:p>
        </p:txBody>
      </p:sp>
      <p:sp>
        <p:nvSpPr>
          <p:cNvPr id="5" name="TextBox 4"/>
          <p:cNvSpPr txBox="1"/>
          <p:nvPr/>
        </p:nvSpPr>
        <p:spPr>
          <a:xfrm>
            <a:off x="360580" y="2331319"/>
            <a:ext cx="7478248" cy="800219"/>
          </a:xfrm>
          <a:prstGeom prst="rect">
            <a:avLst/>
          </a:prstGeom>
          <a:noFill/>
        </p:spPr>
        <p:txBody>
          <a:bodyPr wrap="square" rtlCol="0">
            <a:spAutoFit/>
          </a:bodyPr>
          <a:lstStyle/>
          <a:p>
            <a:r>
              <a:rPr lang="en-US" sz="2300" dirty="0" smtClean="0">
                <a:latin typeface="Avenir Light"/>
                <a:cs typeface="Avenir Light"/>
              </a:rPr>
              <a:t>The properties of the images (visual variables) should match the properties of the data</a:t>
            </a:r>
            <a:endParaRPr lang="en-US" sz="2300" dirty="0">
              <a:latin typeface="Avenir Light"/>
              <a:cs typeface="Avenir Light"/>
            </a:endParaRPr>
          </a:p>
        </p:txBody>
      </p:sp>
      <p:sp>
        <p:nvSpPr>
          <p:cNvPr id="6" name="TextBox 5"/>
          <p:cNvSpPr txBox="1"/>
          <p:nvPr/>
        </p:nvSpPr>
        <p:spPr>
          <a:xfrm>
            <a:off x="360580" y="3749762"/>
            <a:ext cx="8873723" cy="584776"/>
          </a:xfrm>
          <a:prstGeom prst="rect">
            <a:avLst/>
          </a:prstGeom>
          <a:noFill/>
        </p:spPr>
        <p:txBody>
          <a:bodyPr wrap="none" rtlCol="0">
            <a:spAutoFit/>
          </a:bodyPr>
          <a:lstStyle/>
          <a:p>
            <a:r>
              <a:rPr lang="en-US" sz="3200" dirty="0" smtClean="0">
                <a:solidFill>
                  <a:srgbClr val="E46C0A"/>
                </a:solidFill>
                <a:latin typeface="Avenir Light"/>
                <a:cs typeface="Avenir Light"/>
              </a:rPr>
              <a:t>DESIGN PRINCIPLE: </a:t>
            </a:r>
            <a:r>
              <a:rPr lang="en-US" sz="3200" dirty="0" smtClean="0">
                <a:latin typeface="Avenir Light"/>
                <a:cs typeface="Avenir Light"/>
              </a:rPr>
              <a:t>IMPORTANCE ORDERING</a:t>
            </a:r>
            <a:endParaRPr lang="en-US" sz="3200" dirty="0">
              <a:latin typeface="Avenir Light"/>
              <a:cs typeface="Avenir Light"/>
            </a:endParaRPr>
          </a:p>
        </p:txBody>
      </p:sp>
      <p:sp>
        <p:nvSpPr>
          <p:cNvPr id="7" name="TextBox 6"/>
          <p:cNvSpPr txBox="1"/>
          <p:nvPr/>
        </p:nvSpPr>
        <p:spPr>
          <a:xfrm>
            <a:off x="360580" y="4240458"/>
            <a:ext cx="7907120" cy="1508105"/>
          </a:xfrm>
          <a:prstGeom prst="rect">
            <a:avLst/>
          </a:prstGeom>
          <a:noFill/>
        </p:spPr>
        <p:txBody>
          <a:bodyPr wrap="square" rtlCol="0">
            <a:spAutoFit/>
          </a:bodyPr>
          <a:lstStyle/>
          <a:p>
            <a:r>
              <a:rPr lang="en-US" sz="2300" dirty="0" smtClean="0">
                <a:latin typeface="Avenir Light"/>
                <a:cs typeface="Avenir Light"/>
              </a:rPr>
              <a:t>You sometimes have more data to encode than efficient visual channels to map them to. If you need to, prioritize. Encode the most important information in the most effective way</a:t>
            </a:r>
            <a:endParaRPr lang="en-US" sz="2300" dirty="0">
              <a:latin typeface="Avenir Light"/>
              <a:cs typeface="Avenir Light"/>
            </a:endParaRPr>
          </a:p>
        </p:txBody>
      </p:sp>
    </p:spTree>
    <p:extLst>
      <p:ext uri="{BB962C8B-B14F-4D97-AF65-F5344CB8AC3E}">
        <p14:creationId xmlns:p14="http://schemas.microsoft.com/office/powerpoint/2010/main" val="38864734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E46C0A"/>
                </a:solidFill>
                <a:latin typeface="Avenir Light"/>
                <a:cs typeface="Avenir Light"/>
              </a:rPr>
              <a:t>DESIGN PRINCIPLE: </a:t>
            </a:r>
          </a:p>
          <a:p>
            <a:pPr algn="l"/>
            <a:r>
              <a:rPr lang="en-US" sz="3200" dirty="0" smtClean="0">
                <a:latin typeface="Avenir Light"/>
                <a:cs typeface="Avenir Light"/>
              </a:rPr>
              <a:t>PRIORITIZE IMPORTANT INFORMATION  </a:t>
            </a:r>
            <a:endParaRPr lang="en-US" sz="3200" dirty="0">
              <a:latin typeface="Avenir Light"/>
              <a:cs typeface="Avenir Light"/>
            </a:endParaRPr>
          </a:p>
        </p:txBody>
      </p:sp>
      <p:pic>
        <p:nvPicPr>
          <p:cNvPr id="9" name="Picture 8" descr="D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60982"/>
            <a:ext cx="7699205" cy="3699227"/>
          </a:xfrm>
          <a:prstGeom prst="rect">
            <a:avLst/>
          </a:prstGeom>
        </p:spPr>
      </p:pic>
    </p:spTree>
    <p:extLst>
      <p:ext uri="{BB962C8B-B14F-4D97-AF65-F5344CB8AC3E}">
        <p14:creationId xmlns:p14="http://schemas.microsoft.com/office/powerpoint/2010/main" val="11653466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3-06 at 9.09.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14" y="1567531"/>
            <a:ext cx="7467600" cy="4521200"/>
          </a:xfrm>
          <a:prstGeom prst="rect">
            <a:avLst/>
          </a:prstGeom>
        </p:spPr>
      </p:pic>
      <p:sp>
        <p:nvSpPr>
          <p:cNvPr id="3"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Avenir Light"/>
                <a:cs typeface="Avenir Light"/>
              </a:rPr>
              <a:t>FOR EXAMPLE: SIMPLIFY </a:t>
            </a:r>
            <a:r>
              <a:rPr lang="en-US" sz="3200" dirty="0" smtClean="0">
                <a:latin typeface="Avenir Light"/>
                <a:cs typeface="Avenir Light"/>
              </a:rPr>
              <a:t>THIS GRAPH</a:t>
            </a:r>
            <a:endParaRPr lang="en-US" sz="3200" dirty="0">
              <a:latin typeface="Avenir Light"/>
              <a:cs typeface="Avenir Light"/>
            </a:endParaRPr>
          </a:p>
        </p:txBody>
      </p:sp>
    </p:spTree>
    <p:extLst>
      <p:ext uri="{BB962C8B-B14F-4D97-AF65-F5344CB8AC3E}">
        <p14:creationId xmlns:p14="http://schemas.microsoft.com/office/powerpoint/2010/main" val="3552221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6 at 9.10.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510" y="750443"/>
            <a:ext cx="7594600" cy="5308600"/>
          </a:xfrm>
          <a:prstGeom prst="rect">
            <a:avLst/>
          </a:prstGeom>
        </p:spPr>
      </p:pic>
    </p:spTree>
    <p:extLst>
      <p:ext uri="{BB962C8B-B14F-4D97-AF65-F5344CB8AC3E}">
        <p14:creationId xmlns:p14="http://schemas.microsoft.com/office/powerpoint/2010/main" val="19456150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6 at 9.10.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622" y="787134"/>
            <a:ext cx="7632700" cy="5270500"/>
          </a:xfrm>
          <a:prstGeom prst="rect">
            <a:avLst/>
          </a:prstGeom>
        </p:spPr>
      </p:pic>
    </p:spTree>
    <p:extLst>
      <p:ext uri="{BB962C8B-B14F-4D97-AF65-F5344CB8AC3E}">
        <p14:creationId xmlns:p14="http://schemas.microsoft.com/office/powerpoint/2010/main" val="17328845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6 at 9.12.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655" y="846408"/>
            <a:ext cx="7620000" cy="5257800"/>
          </a:xfrm>
          <a:prstGeom prst="rect">
            <a:avLst/>
          </a:prstGeom>
        </p:spPr>
      </p:pic>
    </p:spTree>
    <p:extLst>
      <p:ext uri="{BB962C8B-B14F-4D97-AF65-F5344CB8AC3E}">
        <p14:creationId xmlns:p14="http://schemas.microsoft.com/office/powerpoint/2010/main" val="13476900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6 at 9.12.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682" y="785726"/>
            <a:ext cx="7607300" cy="5308600"/>
          </a:xfrm>
          <a:prstGeom prst="rect">
            <a:avLst/>
          </a:prstGeom>
        </p:spPr>
      </p:pic>
    </p:spTree>
    <p:extLst>
      <p:ext uri="{BB962C8B-B14F-4D97-AF65-F5344CB8AC3E}">
        <p14:creationId xmlns:p14="http://schemas.microsoft.com/office/powerpoint/2010/main" val="885587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6 at 9.12.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37" y="871094"/>
            <a:ext cx="6350000" cy="5067300"/>
          </a:xfrm>
          <a:prstGeom prst="rect">
            <a:avLst/>
          </a:prstGeom>
        </p:spPr>
      </p:pic>
    </p:spTree>
    <p:extLst>
      <p:ext uri="{BB962C8B-B14F-4D97-AF65-F5344CB8AC3E}">
        <p14:creationId xmlns:p14="http://schemas.microsoft.com/office/powerpoint/2010/main" val="2571507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90483" y="2270499"/>
            <a:ext cx="8008492" cy="2109291"/>
          </a:xfrm>
          <a:prstGeom prst="rect">
            <a:avLst/>
          </a:prstGeom>
          <a:solidFill>
            <a:schemeClr val="bg1">
              <a:alpha val="8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b="1" dirty="0" smtClean="0">
                <a:solidFill>
                  <a:schemeClr val="accent6">
                    <a:lumMod val="75000"/>
                  </a:schemeClr>
                </a:solidFill>
                <a:latin typeface="Avenir Light"/>
                <a:cs typeface="Avenir Light"/>
              </a:rPr>
              <a:t>DATA VISUALIZATION </a:t>
            </a:r>
          </a:p>
          <a:p>
            <a:pPr algn="l"/>
            <a:r>
              <a:rPr lang="en-US" sz="3600" b="1" dirty="0" smtClean="0">
                <a:latin typeface="Avenir Light"/>
                <a:cs typeface="Avenir Light"/>
              </a:rPr>
              <a:t>helps translate numbers into a language our brain understands</a:t>
            </a:r>
          </a:p>
          <a:p>
            <a:pPr algn="l"/>
            <a:endParaRPr lang="en-US" b="1" dirty="0">
              <a:latin typeface="Avenir Light"/>
              <a:cs typeface="Avenir Light"/>
            </a:endParaRPr>
          </a:p>
        </p:txBody>
      </p:sp>
    </p:spTree>
    <p:extLst>
      <p:ext uri="{BB962C8B-B14F-4D97-AF65-F5344CB8AC3E}">
        <p14:creationId xmlns:p14="http://schemas.microsoft.com/office/powerpoint/2010/main" val="670645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6 at 1.59.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67" y="549611"/>
            <a:ext cx="7601631" cy="5730641"/>
          </a:xfrm>
          <a:prstGeom prst="rect">
            <a:avLst/>
          </a:prstGeom>
        </p:spPr>
      </p:pic>
    </p:spTree>
    <p:extLst>
      <p:ext uri="{BB962C8B-B14F-4D97-AF65-F5344CB8AC3E}">
        <p14:creationId xmlns:p14="http://schemas.microsoft.com/office/powerpoint/2010/main" val="2571507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6 at 1.5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08" y="723286"/>
            <a:ext cx="7400222" cy="5746607"/>
          </a:xfrm>
          <a:prstGeom prst="rect">
            <a:avLst/>
          </a:prstGeom>
        </p:spPr>
      </p:pic>
    </p:spTree>
    <p:extLst>
      <p:ext uri="{BB962C8B-B14F-4D97-AF65-F5344CB8AC3E}">
        <p14:creationId xmlns:p14="http://schemas.microsoft.com/office/powerpoint/2010/main" val="25715077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6 at 1.59.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915" y="679226"/>
            <a:ext cx="7354240" cy="5512821"/>
          </a:xfrm>
          <a:prstGeom prst="rect">
            <a:avLst/>
          </a:prstGeom>
        </p:spPr>
      </p:pic>
    </p:spTree>
    <p:extLst>
      <p:ext uri="{BB962C8B-B14F-4D97-AF65-F5344CB8AC3E}">
        <p14:creationId xmlns:p14="http://schemas.microsoft.com/office/powerpoint/2010/main" val="2571507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6 at 1.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481" y="719449"/>
            <a:ext cx="7015940" cy="5631368"/>
          </a:xfrm>
          <a:prstGeom prst="rect">
            <a:avLst/>
          </a:prstGeom>
        </p:spPr>
      </p:pic>
    </p:spTree>
    <p:extLst>
      <p:ext uri="{BB962C8B-B14F-4D97-AF65-F5344CB8AC3E}">
        <p14:creationId xmlns:p14="http://schemas.microsoft.com/office/powerpoint/2010/main" val="25715077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6 at 2.00.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619" y="823371"/>
            <a:ext cx="6281691" cy="5262440"/>
          </a:xfrm>
          <a:prstGeom prst="rect">
            <a:avLst/>
          </a:prstGeom>
        </p:spPr>
      </p:pic>
    </p:spTree>
    <p:extLst>
      <p:ext uri="{BB962C8B-B14F-4D97-AF65-F5344CB8AC3E}">
        <p14:creationId xmlns:p14="http://schemas.microsoft.com/office/powerpoint/2010/main" val="27504655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6 at 2.00.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44" y="341921"/>
            <a:ext cx="7531100" cy="6019800"/>
          </a:xfrm>
          <a:prstGeom prst="rect">
            <a:avLst/>
          </a:prstGeom>
        </p:spPr>
      </p:pic>
    </p:spTree>
    <p:extLst>
      <p:ext uri="{BB962C8B-B14F-4D97-AF65-F5344CB8AC3E}">
        <p14:creationId xmlns:p14="http://schemas.microsoft.com/office/powerpoint/2010/main" val="27504655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06 at 2.00.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68" y="2771035"/>
            <a:ext cx="4737829" cy="3787068"/>
          </a:xfrm>
          <a:prstGeom prst="rect">
            <a:avLst/>
          </a:prstGeom>
        </p:spPr>
      </p:pic>
      <p:pic>
        <p:nvPicPr>
          <p:cNvPr id="3" name="Picture 2" descr="Screen Shot 2016-03-06 at 9.09.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69" y="264617"/>
            <a:ext cx="4953399" cy="2998997"/>
          </a:xfrm>
          <a:prstGeom prst="rect">
            <a:avLst/>
          </a:prstGeom>
        </p:spPr>
      </p:pic>
      <p:sp>
        <p:nvSpPr>
          <p:cNvPr id="4" name="TextBox 3"/>
          <p:cNvSpPr txBox="1"/>
          <p:nvPr/>
        </p:nvSpPr>
        <p:spPr>
          <a:xfrm>
            <a:off x="5770289" y="2386450"/>
            <a:ext cx="3986581" cy="2585323"/>
          </a:xfrm>
          <a:prstGeom prst="rect">
            <a:avLst/>
          </a:prstGeom>
          <a:noFill/>
        </p:spPr>
        <p:txBody>
          <a:bodyPr wrap="square" rtlCol="0">
            <a:spAutoFit/>
          </a:bodyPr>
          <a:lstStyle/>
          <a:p>
            <a:r>
              <a:rPr lang="en-US" sz="5400" dirty="0" smtClean="0">
                <a:latin typeface="Avenir Light"/>
                <a:cs typeface="Avenir Light"/>
              </a:rPr>
              <a:t>WHICH </a:t>
            </a:r>
          </a:p>
          <a:p>
            <a:r>
              <a:rPr lang="en-US" sz="5400" dirty="0" smtClean="0">
                <a:latin typeface="Avenir Light"/>
                <a:cs typeface="Avenir Light"/>
              </a:rPr>
              <a:t>IS</a:t>
            </a:r>
          </a:p>
          <a:p>
            <a:r>
              <a:rPr lang="en-US" sz="5400" dirty="0" smtClean="0">
                <a:latin typeface="Avenir Light"/>
                <a:cs typeface="Avenir Light"/>
              </a:rPr>
              <a:t>BETTER?</a:t>
            </a:r>
            <a:endParaRPr lang="en-US" sz="5400" dirty="0">
              <a:latin typeface="Avenir Light"/>
              <a:cs typeface="Avenir Light"/>
            </a:endParaRPr>
          </a:p>
        </p:txBody>
      </p:sp>
    </p:spTree>
    <p:extLst>
      <p:ext uri="{BB962C8B-B14F-4D97-AF65-F5344CB8AC3E}">
        <p14:creationId xmlns:p14="http://schemas.microsoft.com/office/powerpoint/2010/main" val="27504655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2769" y="27558"/>
            <a:ext cx="4502899" cy="769441"/>
          </a:xfrm>
          <a:prstGeom prst="rect">
            <a:avLst/>
          </a:prstGeom>
          <a:noFill/>
        </p:spPr>
        <p:txBody>
          <a:bodyPr wrap="none" rtlCol="0">
            <a:spAutoFit/>
          </a:bodyPr>
          <a:lstStyle/>
          <a:p>
            <a:r>
              <a:rPr lang="en-US" sz="4400" dirty="0" smtClean="0">
                <a:latin typeface="Avenir Light"/>
                <a:cs typeface="Avenir Light"/>
              </a:rPr>
              <a:t>GOOD OR BAD? </a:t>
            </a:r>
            <a:endParaRPr lang="en-US" sz="4400" dirty="0">
              <a:latin typeface="Avenir Light"/>
              <a:cs typeface="Avenir Light"/>
            </a:endParaRPr>
          </a:p>
        </p:txBody>
      </p:sp>
      <p:pic>
        <p:nvPicPr>
          <p:cNvPr id="6" name="Picture 5" descr="chartjunk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51" y="1881589"/>
            <a:ext cx="8226386" cy="3541529"/>
          </a:xfrm>
          <a:prstGeom prst="rect">
            <a:avLst/>
          </a:prstGeom>
        </p:spPr>
      </p:pic>
      <p:sp>
        <p:nvSpPr>
          <p:cNvPr id="7" name="Rectangle 6"/>
          <p:cNvSpPr/>
          <p:nvPr/>
        </p:nvSpPr>
        <p:spPr>
          <a:xfrm>
            <a:off x="4891432" y="2116788"/>
            <a:ext cx="3982128" cy="3480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5514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2769" y="27558"/>
            <a:ext cx="4502899" cy="769441"/>
          </a:xfrm>
          <a:prstGeom prst="rect">
            <a:avLst/>
          </a:prstGeom>
          <a:noFill/>
        </p:spPr>
        <p:txBody>
          <a:bodyPr wrap="none" rtlCol="0">
            <a:spAutoFit/>
          </a:bodyPr>
          <a:lstStyle/>
          <a:p>
            <a:r>
              <a:rPr lang="en-US" sz="4400" dirty="0" smtClean="0">
                <a:latin typeface="Avenir Light"/>
                <a:cs typeface="Avenir Light"/>
              </a:rPr>
              <a:t>GOOD OR BAD? </a:t>
            </a:r>
            <a:endParaRPr lang="en-US" sz="4400" dirty="0">
              <a:latin typeface="Avenir Light"/>
              <a:cs typeface="Avenir Light"/>
            </a:endParaRPr>
          </a:p>
        </p:txBody>
      </p:sp>
      <p:pic>
        <p:nvPicPr>
          <p:cNvPr id="6" name="Picture 5" descr="chartjunk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51" y="1881589"/>
            <a:ext cx="8226386" cy="3541529"/>
          </a:xfrm>
          <a:prstGeom prst="rect">
            <a:avLst/>
          </a:prstGeom>
        </p:spPr>
      </p:pic>
      <p:sp>
        <p:nvSpPr>
          <p:cNvPr id="5" name="TextBox 4"/>
          <p:cNvSpPr txBox="1"/>
          <p:nvPr/>
        </p:nvSpPr>
        <p:spPr>
          <a:xfrm>
            <a:off x="5774128" y="4974804"/>
            <a:ext cx="1840506" cy="677108"/>
          </a:xfrm>
          <a:prstGeom prst="rect">
            <a:avLst/>
          </a:prstGeom>
          <a:noFill/>
        </p:spPr>
        <p:txBody>
          <a:bodyPr wrap="none" rtlCol="0">
            <a:spAutoFit/>
          </a:bodyPr>
          <a:lstStyle/>
          <a:p>
            <a:r>
              <a:rPr lang="en-US" sz="3800" i="1" dirty="0" smtClean="0">
                <a:latin typeface="Avenir Light"/>
                <a:cs typeface="Avenir Light"/>
              </a:rPr>
              <a:t>Better?</a:t>
            </a:r>
            <a:endParaRPr lang="en-US" sz="3800" i="1" dirty="0">
              <a:latin typeface="Avenir Light"/>
              <a:cs typeface="Avenir Light"/>
            </a:endParaRPr>
          </a:p>
        </p:txBody>
      </p:sp>
      <p:sp>
        <p:nvSpPr>
          <p:cNvPr id="2" name="TextBox 1"/>
          <p:cNvSpPr txBox="1"/>
          <p:nvPr/>
        </p:nvSpPr>
        <p:spPr>
          <a:xfrm>
            <a:off x="7507670" y="6447936"/>
            <a:ext cx="1705792" cy="369332"/>
          </a:xfrm>
          <a:prstGeom prst="rect">
            <a:avLst/>
          </a:prstGeom>
          <a:noFill/>
        </p:spPr>
        <p:txBody>
          <a:bodyPr wrap="none" rtlCol="0">
            <a:spAutoFit/>
          </a:bodyPr>
          <a:lstStyle/>
          <a:p>
            <a:r>
              <a:rPr lang="en-US" i="1" dirty="0" smtClean="0">
                <a:latin typeface="Avenir Light"/>
                <a:cs typeface="Avenir Light"/>
              </a:rPr>
              <a:t>James Provost</a:t>
            </a:r>
            <a:endParaRPr lang="en-US" i="1" dirty="0">
              <a:latin typeface="Avenir Light"/>
              <a:cs typeface="Avenir Light"/>
            </a:endParaRPr>
          </a:p>
        </p:txBody>
      </p:sp>
    </p:spTree>
    <p:extLst>
      <p:ext uri="{BB962C8B-B14F-4D97-AF65-F5344CB8AC3E}">
        <p14:creationId xmlns:p14="http://schemas.microsoft.com/office/powerpoint/2010/main" val="4320152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2769" y="27558"/>
            <a:ext cx="4502899" cy="769441"/>
          </a:xfrm>
          <a:prstGeom prst="rect">
            <a:avLst/>
          </a:prstGeom>
          <a:noFill/>
        </p:spPr>
        <p:txBody>
          <a:bodyPr wrap="none" rtlCol="0">
            <a:spAutoFit/>
          </a:bodyPr>
          <a:lstStyle/>
          <a:p>
            <a:r>
              <a:rPr lang="en-US" sz="4400" dirty="0" smtClean="0">
                <a:latin typeface="Avenir Light"/>
                <a:cs typeface="Avenir Light"/>
              </a:rPr>
              <a:t>GOOD OR BAD? </a:t>
            </a:r>
            <a:endParaRPr lang="en-US" sz="4400" dirty="0">
              <a:latin typeface="Avenir Light"/>
              <a:cs typeface="Avenir Light"/>
            </a:endParaRPr>
          </a:p>
        </p:txBody>
      </p:sp>
      <p:pic>
        <p:nvPicPr>
          <p:cNvPr id="3" name="Picture 2" descr="chartjunk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90" y="1456904"/>
            <a:ext cx="7493000" cy="3517900"/>
          </a:xfrm>
          <a:prstGeom prst="rect">
            <a:avLst/>
          </a:prstGeom>
        </p:spPr>
      </p:pic>
      <p:sp>
        <p:nvSpPr>
          <p:cNvPr id="7" name="Rectangle 6"/>
          <p:cNvSpPr/>
          <p:nvPr/>
        </p:nvSpPr>
        <p:spPr>
          <a:xfrm>
            <a:off x="4640588" y="1456904"/>
            <a:ext cx="3982128" cy="3480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124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1423" y="816352"/>
            <a:ext cx="8695304" cy="3200616"/>
          </a:xfrm>
          <a:prstGeom prst="rect">
            <a:avLst/>
          </a:prstGeom>
          <a:solidFill>
            <a:schemeClr val="bg1">
              <a:alpha val="80000"/>
            </a:schemeClr>
          </a:solidFill>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latin typeface="Avenir Light"/>
                <a:cs typeface="Avenir Light"/>
              </a:rPr>
              <a:t>How long ago was </a:t>
            </a:r>
          </a:p>
          <a:p>
            <a:pPr algn="l"/>
            <a:endParaRPr lang="en-US" sz="4000" b="1" dirty="0">
              <a:solidFill>
                <a:srgbClr val="E46C0A"/>
              </a:solidFill>
              <a:latin typeface="Avenir Light"/>
              <a:cs typeface="Avenir Light"/>
            </a:endParaRPr>
          </a:p>
          <a:p>
            <a:pPr algn="l"/>
            <a:r>
              <a:rPr lang="en-US" sz="6400" b="1" dirty="0" smtClean="0">
                <a:solidFill>
                  <a:srgbClr val="E46C0A"/>
                </a:solidFill>
                <a:latin typeface="Avenir Light"/>
                <a:cs typeface="Avenir Light"/>
              </a:rPr>
              <a:t>400 thousand years</a:t>
            </a:r>
            <a:r>
              <a:rPr lang="en-US" sz="5200" b="1" dirty="0" smtClean="0">
                <a:latin typeface="Avenir Light"/>
                <a:cs typeface="Avenir Light"/>
              </a:rPr>
              <a:t>?</a:t>
            </a:r>
          </a:p>
          <a:p>
            <a:pPr algn="l"/>
            <a:endParaRPr lang="en-US" sz="5200" b="1" dirty="0" smtClean="0">
              <a:latin typeface="Avenir Light"/>
              <a:cs typeface="Avenir Light"/>
            </a:endParaRPr>
          </a:p>
          <a:p>
            <a:pPr algn="l"/>
            <a:endParaRPr lang="en-US" sz="5200" b="1" dirty="0">
              <a:latin typeface="Avenir Light"/>
              <a:cs typeface="Avenir Light"/>
            </a:endParaRPr>
          </a:p>
          <a:p>
            <a:pPr algn="l"/>
            <a:r>
              <a:rPr lang="en-US" sz="6400" b="1" dirty="0" smtClean="0">
                <a:solidFill>
                  <a:srgbClr val="E46C0A"/>
                </a:solidFill>
                <a:latin typeface="Avenir Light"/>
                <a:cs typeface="Avenir Light"/>
              </a:rPr>
              <a:t>4 billion years</a:t>
            </a:r>
            <a:r>
              <a:rPr lang="en-US" sz="5200" b="1" dirty="0" smtClean="0">
                <a:latin typeface="Avenir Light"/>
                <a:cs typeface="Avenir Light"/>
              </a:rPr>
              <a:t>?</a:t>
            </a:r>
            <a:endParaRPr lang="en-US" sz="5200" b="1" dirty="0">
              <a:latin typeface="Avenir Light"/>
              <a:cs typeface="Avenir Light"/>
            </a:endParaRPr>
          </a:p>
        </p:txBody>
      </p:sp>
      <p:sp>
        <p:nvSpPr>
          <p:cNvPr id="5" name="Title 1"/>
          <p:cNvSpPr txBox="1">
            <a:spLocks/>
          </p:cNvSpPr>
          <p:nvPr/>
        </p:nvSpPr>
        <p:spPr>
          <a:xfrm>
            <a:off x="181422" y="4470496"/>
            <a:ext cx="8863767" cy="1801186"/>
          </a:xfrm>
          <a:prstGeom prst="rect">
            <a:avLst/>
          </a:prstGeom>
          <a:solidFill>
            <a:schemeClr val="bg1">
              <a:alpha val="8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latin typeface="Avenir Light"/>
                <a:cs typeface="Avenir Light"/>
              </a:rPr>
              <a:t>In our head, both are </a:t>
            </a:r>
            <a:r>
              <a:rPr lang="en-US" b="1" dirty="0" smtClean="0">
                <a:solidFill>
                  <a:srgbClr val="E46C0A"/>
                </a:solidFill>
                <a:latin typeface="Avenir Light"/>
                <a:cs typeface="Avenir Light"/>
              </a:rPr>
              <a:t>FOREVER</a:t>
            </a:r>
            <a:endParaRPr lang="en-US" b="1" dirty="0">
              <a:solidFill>
                <a:srgbClr val="E46C0A"/>
              </a:solidFill>
              <a:latin typeface="Avenir Light"/>
              <a:cs typeface="Avenir Light"/>
            </a:endParaRPr>
          </a:p>
        </p:txBody>
      </p:sp>
    </p:spTree>
    <p:extLst>
      <p:ext uri="{BB962C8B-B14F-4D97-AF65-F5344CB8AC3E}">
        <p14:creationId xmlns:p14="http://schemas.microsoft.com/office/powerpoint/2010/main" val="63433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2769" y="27558"/>
            <a:ext cx="4502899" cy="769441"/>
          </a:xfrm>
          <a:prstGeom prst="rect">
            <a:avLst/>
          </a:prstGeom>
          <a:noFill/>
        </p:spPr>
        <p:txBody>
          <a:bodyPr wrap="none" rtlCol="0">
            <a:spAutoFit/>
          </a:bodyPr>
          <a:lstStyle/>
          <a:p>
            <a:r>
              <a:rPr lang="en-US" sz="4400" dirty="0" smtClean="0">
                <a:latin typeface="Avenir Light"/>
                <a:cs typeface="Avenir Light"/>
              </a:rPr>
              <a:t>GOOD OR BAD? </a:t>
            </a:r>
            <a:endParaRPr lang="en-US" sz="4400" dirty="0">
              <a:latin typeface="Avenir Light"/>
              <a:cs typeface="Avenir Light"/>
            </a:endParaRPr>
          </a:p>
        </p:txBody>
      </p:sp>
      <p:sp>
        <p:nvSpPr>
          <p:cNvPr id="5" name="TextBox 4"/>
          <p:cNvSpPr txBox="1"/>
          <p:nvPr/>
        </p:nvSpPr>
        <p:spPr>
          <a:xfrm>
            <a:off x="5774128" y="4974804"/>
            <a:ext cx="1840506" cy="677108"/>
          </a:xfrm>
          <a:prstGeom prst="rect">
            <a:avLst/>
          </a:prstGeom>
          <a:noFill/>
        </p:spPr>
        <p:txBody>
          <a:bodyPr wrap="none" rtlCol="0">
            <a:spAutoFit/>
          </a:bodyPr>
          <a:lstStyle/>
          <a:p>
            <a:r>
              <a:rPr lang="en-US" sz="3800" i="1" dirty="0" smtClean="0">
                <a:latin typeface="Avenir Light"/>
                <a:cs typeface="Avenir Light"/>
              </a:rPr>
              <a:t>Better?</a:t>
            </a:r>
            <a:endParaRPr lang="en-US" sz="3800" i="1" dirty="0">
              <a:latin typeface="Avenir Light"/>
              <a:cs typeface="Avenir Light"/>
            </a:endParaRPr>
          </a:p>
        </p:txBody>
      </p:sp>
      <p:sp>
        <p:nvSpPr>
          <p:cNvPr id="2" name="TextBox 1"/>
          <p:cNvSpPr txBox="1"/>
          <p:nvPr/>
        </p:nvSpPr>
        <p:spPr>
          <a:xfrm>
            <a:off x="7507670" y="6447936"/>
            <a:ext cx="1705792" cy="369332"/>
          </a:xfrm>
          <a:prstGeom prst="rect">
            <a:avLst/>
          </a:prstGeom>
          <a:noFill/>
        </p:spPr>
        <p:txBody>
          <a:bodyPr wrap="none" rtlCol="0">
            <a:spAutoFit/>
          </a:bodyPr>
          <a:lstStyle/>
          <a:p>
            <a:r>
              <a:rPr lang="en-US" i="1" dirty="0" smtClean="0">
                <a:latin typeface="Avenir Light"/>
                <a:cs typeface="Avenir Light"/>
              </a:rPr>
              <a:t>James Provost</a:t>
            </a:r>
            <a:endParaRPr lang="en-US" i="1" dirty="0">
              <a:latin typeface="Avenir Light"/>
              <a:cs typeface="Avenir Light"/>
            </a:endParaRPr>
          </a:p>
        </p:txBody>
      </p:sp>
      <p:pic>
        <p:nvPicPr>
          <p:cNvPr id="3" name="Picture 2" descr="chartjunk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90" y="1456904"/>
            <a:ext cx="7493000" cy="3517900"/>
          </a:xfrm>
          <a:prstGeom prst="rect">
            <a:avLst/>
          </a:prstGeom>
        </p:spPr>
      </p:pic>
      <p:sp>
        <p:nvSpPr>
          <p:cNvPr id="6" name="TextBox 5"/>
          <p:cNvSpPr txBox="1"/>
          <p:nvPr/>
        </p:nvSpPr>
        <p:spPr>
          <a:xfrm>
            <a:off x="2595989" y="5986271"/>
            <a:ext cx="3916457" cy="461665"/>
          </a:xfrm>
          <a:prstGeom prst="rect">
            <a:avLst/>
          </a:prstGeom>
          <a:noFill/>
        </p:spPr>
        <p:txBody>
          <a:bodyPr wrap="none" rtlCol="0">
            <a:spAutoFit/>
          </a:bodyPr>
          <a:lstStyle/>
          <a:p>
            <a:r>
              <a:rPr lang="en-US" sz="2400" dirty="0" smtClean="0">
                <a:latin typeface="Avenir Book" charset="0"/>
                <a:ea typeface="Avenir Book" charset="0"/>
                <a:cs typeface="Avenir Book" charset="0"/>
              </a:rPr>
              <a:t>It depends who you ask…. </a:t>
            </a:r>
            <a:endParaRPr lang="en-US" sz="2400" dirty="0">
              <a:latin typeface="Avenir Book" charset="0"/>
              <a:ea typeface="Avenir Book" charset="0"/>
              <a:cs typeface="Avenir Book" charset="0"/>
            </a:endParaRPr>
          </a:p>
        </p:txBody>
      </p:sp>
    </p:spTree>
    <p:extLst>
      <p:ext uri="{BB962C8B-B14F-4D97-AF65-F5344CB8AC3E}">
        <p14:creationId xmlns:p14="http://schemas.microsoft.com/office/powerpoint/2010/main" val="36773310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venir Light"/>
                <a:cs typeface="Avenir Light"/>
              </a:rPr>
              <a:t>For pure understanding, we know that simple is better. But people are complex..</a:t>
            </a:r>
            <a:endParaRPr lang="en-US" sz="3200" dirty="0">
              <a:latin typeface="Avenir Light"/>
              <a:cs typeface="Avenir Light"/>
            </a:endParaRPr>
          </a:p>
        </p:txBody>
      </p:sp>
      <p:pic>
        <p:nvPicPr>
          <p:cNvPr id="4" name="Picture 3" descr="fixation-quadra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30" y="1417638"/>
            <a:ext cx="9040870" cy="4494604"/>
          </a:xfrm>
          <a:prstGeom prst="rect">
            <a:avLst/>
          </a:prstGeom>
        </p:spPr>
      </p:pic>
      <p:sp>
        <p:nvSpPr>
          <p:cNvPr id="5" name="TextBox 4"/>
          <p:cNvSpPr txBox="1"/>
          <p:nvPr/>
        </p:nvSpPr>
        <p:spPr>
          <a:xfrm>
            <a:off x="246998" y="6033643"/>
            <a:ext cx="8761245" cy="707886"/>
          </a:xfrm>
          <a:prstGeom prst="rect">
            <a:avLst/>
          </a:prstGeom>
          <a:noFill/>
        </p:spPr>
        <p:txBody>
          <a:bodyPr wrap="none" rtlCol="0">
            <a:spAutoFit/>
          </a:bodyPr>
          <a:lstStyle/>
          <a:p>
            <a:r>
              <a:rPr lang="en-US" sz="2000" dirty="0" smtClean="0">
                <a:latin typeface="Avenir Light"/>
                <a:cs typeface="Avenir Light"/>
              </a:rPr>
              <a:t>… maybe you care more a memorability? Maybe you can more about </a:t>
            </a:r>
          </a:p>
          <a:p>
            <a:r>
              <a:rPr lang="en-US" sz="2000" dirty="0">
                <a:latin typeface="Avenir Light"/>
                <a:cs typeface="Avenir Light"/>
              </a:rPr>
              <a:t>p</a:t>
            </a:r>
            <a:r>
              <a:rPr lang="en-US" sz="2000" dirty="0" smtClean="0">
                <a:latin typeface="Avenir Light"/>
                <a:cs typeface="Avenir Light"/>
              </a:rPr>
              <a:t>ersuasion? How does that impact design guidelines? </a:t>
            </a:r>
            <a:r>
              <a:rPr lang="en-US" sz="2000" dirty="0" smtClean="0">
                <a:latin typeface="Avenir Light"/>
                <a:cs typeface="Avenir Light"/>
                <a:sym typeface="Wingdings"/>
              </a:rPr>
              <a:t> OPEN RESEARCH</a:t>
            </a:r>
            <a:endParaRPr lang="en-US" sz="2000" dirty="0">
              <a:latin typeface="Avenir Light"/>
              <a:cs typeface="Avenir Light"/>
            </a:endParaRPr>
          </a:p>
        </p:txBody>
      </p:sp>
    </p:spTree>
    <p:extLst>
      <p:ext uri="{BB962C8B-B14F-4D97-AF65-F5344CB8AC3E}">
        <p14:creationId xmlns:p14="http://schemas.microsoft.com/office/powerpoint/2010/main" val="2501032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2769" y="27558"/>
            <a:ext cx="4502899" cy="769441"/>
          </a:xfrm>
          <a:prstGeom prst="rect">
            <a:avLst/>
          </a:prstGeom>
          <a:noFill/>
        </p:spPr>
        <p:txBody>
          <a:bodyPr wrap="none" rtlCol="0">
            <a:spAutoFit/>
          </a:bodyPr>
          <a:lstStyle/>
          <a:p>
            <a:r>
              <a:rPr lang="en-US" sz="4400" dirty="0" smtClean="0">
                <a:latin typeface="Avenir Light"/>
                <a:cs typeface="Avenir Light"/>
              </a:rPr>
              <a:t>GOOD OR BAD? </a:t>
            </a:r>
            <a:endParaRPr lang="en-US" sz="4400" dirty="0">
              <a:latin typeface="Avenir Light"/>
              <a:cs typeface="Avenir Light"/>
            </a:endParaRPr>
          </a:p>
        </p:txBody>
      </p:sp>
      <p:sp>
        <p:nvSpPr>
          <p:cNvPr id="2" name="TextBox 1"/>
          <p:cNvSpPr txBox="1"/>
          <p:nvPr/>
        </p:nvSpPr>
        <p:spPr>
          <a:xfrm>
            <a:off x="7507670" y="6447936"/>
            <a:ext cx="1705792" cy="369332"/>
          </a:xfrm>
          <a:prstGeom prst="rect">
            <a:avLst/>
          </a:prstGeom>
          <a:noFill/>
        </p:spPr>
        <p:txBody>
          <a:bodyPr wrap="none" rtlCol="0">
            <a:spAutoFit/>
          </a:bodyPr>
          <a:lstStyle/>
          <a:p>
            <a:r>
              <a:rPr lang="en-US" i="1" dirty="0" smtClean="0">
                <a:latin typeface="Avenir Light"/>
                <a:cs typeface="Avenir Light"/>
              </a:rPr>
              <a:t>James Provost</a:t>
            </a:r>
            <a:endParaRPr lang="en-US" i="1" dirty="0">
              <a:latin typeface="Avenir Light"/>
              <a:cs typeface="Avenir Light"/>
            </a:endParaRPr>
          </a:p>
        </p:txBody>
      </p:sp>
      <p:pic>
        <p:nvPicPr>
          <p:cNvPr id="6" name="Picture 5" descr="JunkChart-img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890" y="1455680"/>
            <a:ext cx="7557291" cy="4314526"/>
          </a:xfrm>
          <a:prstGeom prst="rect">
            <a:avLst/>
          </a:prstGeom>
        </p:spPr>
      </p:pic>
      <p:sp>
        <p:nvSpPr>
          <p:cNvPr id="7" name="Rectangle 6"/>
          <p:cNvSpPr/>
          <p:nvPr/>
        </p:nvSpPr>
        <p:spPr>
          <a:xfrm>
            <a:off x="4248647" y="1817542"/>
            <a:ext cx="3982128" cy="3480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0266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2769" y="27558"/>
            <a:ext cx="4502899" cy="769441"/>
          </a:xfrm>
          <a:prstGeom prst="rect">
            <a:avLst/>
          </a:prstGeom>
          <a:noFill/>
        </p:spPr>
        <p:txBody>
          <a:bodyPr wrap="none" rtlCol="0">
            <a:spAutoFit/>
          </a:bodyPr>
          <a:lstStyle/>
          <a:p>
            <a:r>
              <a:rPr lang="en-US" sz="4400" dirty="0" smtClean="0">
                <a:latin typeface="Avenir Light"/>
                <a:cs typeface="Avenir Light"/>
              </a:rPr>
              <a:t>GOOD OR BAD? </a:t>
            </a:r>
            <a:endParaRPr lang="en-US" sz="4400" dirty="0">
              <a:latin typeface="Avenir Light"/>
              <a:cs typeface="Avenir Light"/>
            </a:endParaRPr>
          </a:p>
        </p:txBody>
      </p:sp>
      <p:sp>
        <p:nvSpPr>
          <p:cNvPr id="2" name="TextBox 1"/>
          <p:cNvSpPr txBox="1"/>
          <p:nvPr/>
        </p:nvSpPr>
        <p:spPr>
          <a:xfrm>
            <a:off x="7507670" y="6447936"/>
            <a:ext cx="1705792" cy="369332"/>
          </a:xfrm>
          <a:prstGeom prst="rect">
            <a:avLst/>
          </a:prstGeom>
          <a:noFill/>
        </p:spPr>
        <p:txBody>
          <a:bodyPr wrap="none" rtlCol="0">
            <a:spAutoFit/>
          </a:bodyPr>
          <a:lstStyle/>
          <a:p>
            <a:r>
              <a:rPr lang="en-US" i="1" dirty="0" smtClean="0">
                <a:latin typeface="Avenir Light"/>
                <a:cs typeface="Avenir Light"/>
              </a:rPr>
              <a:t>James Provost</a:t>
            </a:r>
            <a:endParaRPr lang="en-US" i="1" dirty="0">
              <a:latin typeface="Avenir Light"/>
              <a:cs typeface="Avenir Light"/>
            </a:endParaRPr>
          </a:p>
        </p:txBody>
      </p:sp>
      <p:pic>
        <p:nvPicPr>
          <p:cNvPr id="6" name="Picture 5" descr="JunkChart-img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890" y="1455680"/>
            <a:ext cx="7557291" cy="4314526"/>
          </a:xfrm>
          <a:prstGeom prst="rect">
            <a:avLst/>
          </a:prstGeom>
        </p:spPr>
      </p:pic>
    </p:spTree>
    <p:extLst>
      <p:ext uri="{BB962C8B-B14F-4D97-AF65-F5344CB8AC3E}">
        <p14:creationId xmlns:p14="http://schemas.microsoft.com/office/powerpoint/2010/main" val="32379043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(Accidentally?) MISLEADING</a:t>
            </a:r>
            <a:endParaRPr lang="en-US" dirty="0">
              <a:latin typeface="Avenir Light"/>
              <a:cs typeface="Avenir Light"/>
            </a:endParaRPr>
          </a:p>
        </p:txBody>
      </p:sp>
      <p:pic>
        <p:nvPicPr>
          <p:cNvPr id="6" name="Picture 5" descr="main-qimg-347b3d4f2327ffeb3402b728a12506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179" y="1792598"/>
            <a:ext cx="5962231" cy="3872377"/>
          </a:xfrm>
          <a:prstGeom prst="rect">
            <a:avLst/>
          </a:prstGeom>
        </p:spPr>
      </p:pic>
      <p:sp>
        <p:nvSpPr>
          <p:cNvPr id="4" name="Title 1"/>
          <p:cNvSpPr txBox="1">
            <a:spLocks/>
          </p:cNvSpPr>
          <p:nvPr/>
        </p:nvSpPr>
        <p:spPr>
          <a:xfrm>
            <a:off x="296046" y="566497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venir Light"/>
                <a:cs typeface="Avenir Light"/>
              </a:rPr>
              <a:t>Tricks our perception</a:t>
            </a:r>
            <a:endParaRPr lang="en-US" dirty="0">
              <a:latin typeface="Avenir Light"/>
              <a:cs typeface="Avenir Light"/>
            </a:endParaRPr>
          </a:p>
        </p:txBody>
      </p:sp>
    </p:spTree>
    <p:extLst>
      <p:ext uri="{BB962C8B-B14F-4D97-AF65-F5344CB8AC3E}">
        <p14:creationId xmlns:p14="http://schemas.microsoft.com/office/powerpoint/2010/main" val="174847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gt6ctoxtmjrodstbid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305" y="550796"/>
            <a:ext cx="6653141" cy="4989856"/>
          </a:xfrm>
          <a:prstGeom prst="rect">
            <a:avLst/>
          </a:prstGeom>
        </p:spPr>
      </p:pic>
      <p:sp>
        <p:nvSpPr>
          <p:cNvPr id="3" name="Title 1"/>
          <p:cNvSpPr txBox="1">
            <a:spLocks/>
          </p:cNvSpPr>
          <p:nvPr/>
        </p:nvSpPr>
        <p:spPr>
          <a:xfrm>
            <a:off x="296046" y="566497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venir Light"/>
                <a:cs typeface="Avenir Light"/>
              </a:rPr>
              <a:t>Breaks convention</a:t>
            </a:r>
            <a:endParaRPr lang="en-US" dirty="0">
              <a:latin typeface="Avenir Light"/>
              <a:cs typeface="Avenir Light"/>
            </a:endParaRPr>
          </a:p>
        </p:txBody>
      </p:sp>
    </p:spTree>
    <p:extLst>
      <p:ext uri="{BB962C8B-B14F-4D97-AF65-F5344CB8AC3E}">
        <p14:creationId xmlns:p14="http://schemas.microsoft.com/office/powerpoint/2010/main" val="11345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gp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1259"/>
            <a:ext cx="9144000" cy="4776716"/>
          </a:xfrm>
          <a:prstGeom prst="rect">
            <a:avLst/>
          </a:prstGeom>
        </p:spPr>
      </p:pic>
      <p:sp>
        <p:nvSpPr>
          <p:cNvPr id="6" name="Rectangle 5"/>
          <p:cNvSpPr/>
          <p:nvPr/>
        </p:nvSpPr>
        <p:spPr>
          <a:xfrm>
            <a:off x="645503" y="253227"/>
            <a:ext cx="7556975" cy="1815882"/>
          </a:xfrm>
          <a:prstGeom prst="rect">
            <a:avLst/>
          </a:prstGeom>
        </p:spPr>
        <p:txBody>
          <a:bodyPr wrap="square">
            <a:spAutoFit/>
          </a:bodyPr>
          <a:lstStyle/>
          <a:p>
            <a:r>
              <a:rPr lang="en-US" sz="2800" dirty="0">
                <a:latin typeface="Avenir Light"/>
                <a:cs typeface="Avenir Light"/>
              </a:rPr>
              <a:t>• A movie ticket in 1929 was $4.32. A ticket in 2009 is $7.20 - A price increase of 66%</a:t>
            </a:r>
          </a:p>
          <a:p>
            <a:r>
              <a:rPr lang="en-US" sz="2800" dirty="0">
                <a:latin typeface="Avenir Light"/>
                <a:cs typeface="Avenir Light"/>
              </a:rPr>
              <a:t>• Popcorn in 1929 was $0.62. Popcorn in 2009 is $4.75 - A price increase of 666%</a:t>
            </a:r>
          </a:p>
        </p:txBody>
      </p:sp>
      <p:sp>
        <p:nvSpPr>
          <p:cNvPr id="5" name="Title 1"/>
          <p:cNvSpPr txBox="1">
            <a:spLocks/>
          </p:cNvSpPr>
          <p:nvPr/>
        </p:nvSpPr>
        <p:spPr>
          <a:xfrm>
            <a:off x="296046" y="566497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venir Light"/>
                <a:cs typeface="Avenir Light"/>
              </a:rPr>
              <a:t>Wrong encoding</a:t>
            </a:r>
            <a:endParaRPr lang="en-US" dirty="0">
              <a:latin typeface="Avenir Light"/>
              <a:cs typeface="Avenir Light"/>
            </a:endParaRPr>
          </a:p>
        </p:txBody>
      </p:sp>
    </p:spTree>
    <p:extLst>
      <p:ext uri="{BB962C8B-B14F-4D97-AF65-F5344CB8AC3E}">
        <p14:creationId xmlns:p14="http://schemas.microsoft.com/office/powerpoint/2010/main" val="11354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LIE FACTOR</a:t>
            </a:r>
            <a:endParaRPr lang="en-US" dirty="0">
              <a:latin typeface="Avenir Light"/>
              <a:cs typeface="Avenir Light"/>
            </a:endParaRPr>
          </a:p>
        </p:txBody>
      </p:sp>
      <p:pic>
        <p:nvPicPr>
          <p:cNvPr id="4" name="Picture 3" descr="Screen Shot 2016-03-06 at 2.0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71" y="1417638"/>
            <a:ext cx="6581056" cy="1115919"/>
          </a:xfrm>
          <a:prstGeom prst="rect">
            <a:avLst/>
          </a:prstGeom>
        </p:spPr>
      </p:pic>
      <p:pic>
        <p:nvPicPr>
          <p:cNvPr id="5" name="Picture 4" descr="bigp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56" y="3489576"/>
            <a:ext cx="5874033" cy="3068524"/>
          </a:xfrm>
          <a:prstGeom prst="rect">
            <a:avLst/>
          </a:prstGeom>
        </p:spPr>
      </p:pic>
      <p:sp>
        <p:nvSpPr>
          <p:cNvPr id="3" name="TextBox 2"/>
          <p:cNvSpPr txBox="1"/>
          <p:nvPr/>
        </p:nvSpPr>
        <p:spPr>
          <a:xfrm>
            <a:off x="5627077" y="3775209"/>
            <a:ext cx="3441506" cy="1200328"/>
          </a:xfrm>
          <a:prstGeom prst="rect">
            <a:avLst/>
          </a:prstGeom>
          <a:noFill/>
        </p:spPr>
        <p:txBody>
          <a:bodyPr wrap="none" rtlCol="0">
            <a:spAutoFit/>
          </a:bodyPr>
          <a:lstStyle/>
          <a:p>
            <a:r>
              <a:rPr lang="en-US" sz="2400" dirty="0" smtClean="0">
                <a:latin typeface="Avenir Light"/>
                <a:cs typeface="Avenir Light"/>
              </a:rPr>
              <a:t>Popcorn Height: </a:t>
            </a:r>
            <a:r>
              <a:rPr lang="en-US" sz="2400" dirty="0" smtClean="0">
                <a:solidFill>
                  <a:srgbClr val="E46C0A"/>
                </a:solidFill>
                <a:latin typeface="Avenir Light"/>
                <a:cs typeface="Avenir Light"/>
              </a:rPr>
              <a:t>+666%</a:t>
            </a:r>
          </a:p>
          <a:p>
            <a:r>
              <a:rPr lang="en-US" sz="2400" dirty="0" smtClean="0">
                <a:latin typeface="Avenir Light"/>
                <a:cs typeface="Avenir Light"/>
              </a:rPr>
              <a:t>Popcorn Area: </a:t>
            </a:r>
            <a:r>
              <a:rPr lang="en-US" sz="2400" dirty="0" smtClean="0">
                <a:solidFill>
                  <a:srgbClr val="E46C0A"/>
                </a:solidFill>
                <a:latin typeface="Avenir Light"/>
                <a:cs typeface="Avenir Light"/>
              </a:rPr>
              <a:t>+4500%</a:t>
            </a:r>
          </a:p>
          <a:p>
            <a:r>
              <a:rPr lang="en-US" sz="2400" dirty="0" smtClean="0">
                <a:latin typeface="Avenir Light"/>
                <a:cs typeface="Avenir Light"/>
              </a:rPr>
              <a:t> </a:t>
            </a:r>
            <a:endParaRPr lang="en-US" sz="2400" dirty="0">
              <a:latin typeface="Avenir Light"/>
              <a:cs typeface="Avenir Light"/>
            </a:endParaRPr>
          </a:p>
        </p:txBody>
      </p:sp>
      <p:sp>
        <p:nvSpPr>
          <p:cNvPr id="6" name="TextBox 5"/>
          <p:cNvSpPr txBox="1"/>
          <p:nvPr/>
        </p:nvSpPr>
        <p:spPr>
          <a:xfrm>
            <a:off x="5627077" y="5104656"/>
            <a:ext cx="2250431" cy="830997"/>
          </a:xfrm>
          <a:prstGeom prst="rect">
            <a:avLst/>
          </a:prstGeom>
          <a:noFill/>
        </p:spPr>
        <p:txBody>
          <a:bodyPr wrap="none" rtlCol="0">
            <a:spAutoFit/>
          </a:bodyPr>
          <a:lstStyle/>
          <a:p>
            <a:r>
              <a:rPr lang="en-US" sz="2400" dirty="0" smtClean="0">
                <a:latin typeface="Avenir Light"/>
                <a:cs typeface="Avenir Light"/>
              </a:rPr>
              <a:t>Lie Factor: </a:t>
            </a:r>
            <a:r>
              <a:rPr lang="en-US" sz="2400" dirty="0" smtClean="0">
                <a:solidFill>
                  <a:srgbClr val="E46C0A"/>
                </a:solidFill>
                <a:latin typeface="Avenir Light"/>
                <a:cs typeface="Avenir Light"/>
              </a:rPr>
              <a:t>6.75</a:t>
            </a:r>
          </a:p>
          <a:p>
            <a:r>
              <a:rPr lang="en-US" sz="2400" dirty="0" smtClean="0">
                <a:latin typeface="Avenir Light"/>
                <a:cs typeface="Avenir Light"/>
              </a:rPr>
              <a:t> </a:t>
            </a:r>
            <a:endParaRPr lang="en-US" sz="2400" dirty="0">
              <a:latin typeface="Avenir Light"/>
              <a:cs typeface="Avenir Light"/>
            </a:endParaRPr>
          </a:p>
        </p:txBody>
      </p:sp>
    </p:spTree>
    <p:extLst>
      <p:ext uri="{BB962C8B-B14F-4D97-AF65-F5344CB8AC3E}">
        <p14:creationId xmlns:p14="http://schemas.microsoft.com/office/powerpoint/2010/main" val="337544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pcornVI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3978" y="511594"/>
            <a:ext cx="3281487" cy="5433476"/>
          </a:xfrm>
          <a:prstGeom prst="rect">
            <a:avLst/>
          </a:prstGeom>
        </p:spPr>
      </p:pic>
      <p:pic>
        <p:nvPicPr>
          <p:cNvPr id="5" name="Picture 4" descr="stret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53" y="1794700"/>
            <a:ext cx="3911600" cy="3784600"/>
          </a:xfrm>
          <a:prstGeom prst="rect">
            <a:avLst/>
          </a:prstGeom>
        </p:spPr>
      </p:pic>
      <p:sp>
        <p:nvSpPr>
          <p:cNvPr id="6" name="TextBox 5"/>
          <p:cNvSpPr txBox="1"/>
          <p:nvPr/>
        </p:nvSpPr>
        <p:spPr>
          <a:xfrm>
            <a:off x="582111" y="907953"/>
            <a:ext cx="3111788" cy="584776"/>
          </a:xfrm>
          <a:prstGeom prst="rect">
            <a:avLst/>
          </a:prstGeom>
          <a:noFill/>
        </p:spPr>
        <p:txBody>
          <a:bodyPr wrap="none" rtlCol="0">
            <a:spAutoFit/>
          </a:bodyPr>
          <a:lstStyle/>
          <a:p>
            <a:r>
              <a:rPr lang="en-US" sz="3200" dirty="0" smtClean="0">
                <a:latin typeface="Avenir Light"/>
                <a:cs typeface="Avenir Light"/>
              </a:rPr>
              <a:t>This is better…..</a:t>
            </a:r>
            <a:endParaRPr lang="en-US" sz="3200" dirty="0">
              <a:latin typeface="Avenir Light"/>
              <a:cs typeface="Avenir Light"/>
            </a:endParaRPr>
          </a:p>
        </p:txBody>
      </p:sp>
    </p:spTree>
    <p:extLst>
      <p:ext uri="{BB962C8B-B14F-4D97-AF65-F5344CB8AC3E}">
        <p14:creationId xmlns:p14="http://schemas.microsoft.com/office/powerpoint/2010/main" val="379408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rbuck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7053"/>
            <a:ext cx="9144000" cy="5870947"/>
          </a:xfrm>
          <a:prstGeom prst="rect">
            <a:avLst/>
          </a:prstGeom>
        </p:spPr>
      </p:pic>
      <p:sp>
        <p:nvSpPr>
          <p:cNvPr id="5" name="TextBox 4"/>
          <p:cNvSpPr txBox="1"/>
          <p:nvPr/>
        </p:nvSpPr>
        <p:spPr>
          <a:xfrm>
            <a:off x="2222606" y="88206"/>
            <a:ext cx="4880929" cy="769441"/>
          </a:xfrm>
          <a:prstGeom prst="rect">
            <a:avLst/>
          </a:prstGeom>
          <a:noFill/>
        </p:spPr>
        <p:txBody>
          <a:bodyPr wrap="none" rtlCol="0">
            <a:spAutoFit/>
          </a:bodyPr>
          <a:lstStyle/>
          <a:p>
            <a:r>
              <a:rPr lang="en-US" sz="4400" dirty="0" smtClean="0">
                <a:latin typeface="Avenir Light"/>
                <a:cs typeface="Avenir Light"/>
              </a:rPr>
              <a:t>WHAT’S WRONG?</a:t>
            </a:r>
            <a:endParaRPr lang="en-US" sz="4400" dirty="0">
              <a:latin typeface="Avenir Light"/>
              <a:cs typeface="Avenir Light"/>
            </a:endParaRPr>
          </a:p>
        </p:txBody>
      </p:sp>
    </p:spTree>
    <p:extLst>
      <p:ext uri="{BB962C8B-B14F-4D97-AF65-F5344CB8AC3E}">
        <p14:creationId xmlns:p14="http://schemas.microsoft.com/office/powerpoint/2010/main" val="3269551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7140" y="2998997"/>
            <a:ext cx="1005546" cy="100554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574961" y="2000734"/>
            <a:ext cx="6010127" cy="998263"/>
          </a:xfrm>
          <a:prstGeom prst="rect">
            <a:avLst/>
          </a:prstGeom>
          <a:solidFill>
            <a:schemeClr val="bg1">
              <a:alpha val="8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Avenir Light"/>
                <a:cs typeface="Avenir Light"/>
              </a:rPr>
              <a:t>400 thousand years</a:t>
            </a:r>
            <a:endParaRPr lang="en-US" b="1" dirty="0">
              <a:solidFill>
                <a:srgbClr val="E46C0A"/>
              </a:solidFill>
              <a:latin typeface="Avenir Light"/>
              <a:cs typeface="Avenir Light"/>
            </a:endParaRPr>
          </a:p>
        </p:txBody>
      </p:sp>
    </p:spTree>
    <p:extLst>
      <p:ext uri="{BB962C8B-B14F-4D97-AF65-F5344CB8AC3E}">
        <p14:creationId xmlns:p14="http://schemas.microsoft.com/office/powerpoint/2010/main" val="7864117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2-07 at 11.50.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30" y="904232"/>
            <a:ext cx="7355611" cy="5127912"/>
          </a:xfrm>
          <a:prstGeom prst="rect">
            <a:avLst/>
          </a:prstGeom>
        </p:spPr>
      </p:pic>
    </p:spTree>
    <p:extLst>
      <p:ext uri="{BB962C8B-B14F-4D97-AF65-F5344CB8AC3E}">
        <p14:creationId xmlns:p14="http://schemas.microsoft.com/office/powerpoint/2010/main" val="36153876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rbuck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440"/>
            <a:ext cx="9144000" cy="5870947"/>
          </a:xfrm>
          <a:prstGeom prst="rect">
            <a:avLst/>
          </a:prstGeom>
        </p:spPr>
      </p:pic>
    </p:spTree>
    <p:extLst>
      <p:ext uri="{BB962C8B-B14F-4D97-AF65-F5344CB8AC3E}">
        <p14:creationId xmlns:p14="http://schemas.microsoft.com/office/powerpoint/2010/main" val="7668923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825" y="547957"/>
            <a:ext cx="7340600" cy="5854700"/>
          </a:xfrm>
          <a:prstGeom prst="rect">
            <a:avLst/>
          </a:prstGeom>
        </p:spPr>
      </p:pic>
      <p:sp>
        <p:nvSpPr>
          <p:cNvPr id="6" name="Rectangle 5"/>
          <p:cNvSpPr/>
          <p:nvPr/>
        </p:nvSpPr>
        <p:spPr>
          <a:xfrm>
            <a:off x="7708566" y="547957"/>
            <a:ext cx="619859" cy="543239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190304" y="324597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366222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a00d8341e992c53ef01b8d085c17e970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37" y="1211789"/>
            <a:ext cx="7704860" cy="4599209"/>
          </a:xfrm>
          <a:prstGeom prst="rect">
            <a:avLst/>
          </a:prstGeom>
        </p:spPr>
      </p:pic>
      <p:sp>
        <p:nvSpPr>
          <p:cNvPr id="6" name="TextBox 5"/>
          <p:cNvSpPr txBox="1"/>
          <p:nvPr/>
        </p:nvSpPr>
        <p:spPr>
          <a:xfrm>
            <a:off x="2302769" y="27558"/>
            <a:ext cx="4502899" cy="769441"/>
          </a:xfrm>
          <a:prstGeom prst="rect">
            <a:avLst/>
          </a:prstGeom>
          <a:noFill/>
        </p:spPr>
        <p:txBody>
          <a:bodyPr wrap="none" rtlCol="0">
            <a:spAutoFit/>
          </a:bodyPr>
          <a:lstStyle/>
          <a:p>
            <a:r>
              <a:rPr lang="en-US" sz="4400" dirty="0" smtClean="0">
                <a:latin typeface="Avenir Light"/>
                <a:cs typeface="Avenir Light"/>
              </a:rPr>
              <a:t>GOOD OR BAD? </a:t>
            </a:r>
            <a:endParaRPr lang="en-US" sz="4400" dirty="0">
              <a:latin typeface="Avenir Light"/>
              <a:cs typeface="Avenir Light"/>
            </a:endParaRPr>
          </a:p>
        </p:txBody>
      </p:sp>
    </p:spTree>
    <p:extLst>
      <p:ext uri="{BB962C8B-B14F-4D97-AF65-F5344CB8AC3E}">
        <p14:creationId xmlns:p14="http://schemas.microsoft.com/office/powerpoint/2010/main" val="4734932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res-a-lot-going-on-with-this-bloomberg-chart-that-doesnt-seem-like-an-evenly-cut-lamb-chop-and-while-im-not-a-biologist-i-have-a-strong-feeling-an-onion-is-not-a-mel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06494" cy="6858000"/>
          </a:xfrm>
          <a:prstGeom prst="rect">
            <a:avLst/>
          </a:prstGeom>
        </p:spPr>
      </p:pic>
    </p:spTree>
    <p:extLst>
      <p:ext uri="{BB962C8B-B14F-4D97-AF65-F5344CB8AC3E}">
        <p14:creationId xmlns:p14="http://schemas.microsoft.com/office/powerpoint/2010/main" val="25741192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d-if-you-thought-that-previous-chart-was-potentially-forgivable-just-look-at-what-they-did-next-look-at-it-are-these-pie-charts-because-they-certainly-look-like-them-even-though-theres-no-quantitative-info-he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86700"/>
          </a:xfrm>
          <a:prstGeom prst="rect">
            <a:avLst/>
          </a:prstGeom>
        </p:spPr>
      </p:pic>
    </p:spTree>
    <p:extLst>
      <p:ext uri="{BB962C8B-B14F-4D97-AF65-F5344CB8AC3E}">
        <p14:creationId xmlns:p14="http://schemas.microsoft.com/office/powerpoint/2010/main" val="28052058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ward-tufte--the-guy-who-invented-the-word-chartjunk--personally-held-this-up-as-the-worst-chart-ever-why-the-colors-may-induce-ocular-bleeding-its-in-three-dimensions-for-no-reason-the-y-axis-is-broken-twice-the-chart-only-communicates-five-numb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09227" cy="6858000"/>
          </a:xfrm>
          <a:prstGeom prst="rect">
            <a:avLst/>
          </a:prstGeom>
        </p:spPr>
      </p:pic>
      <p:pic>
        <p:nvPicPr>
          <p:cNvPr id="3" name="Picture 2" descr="wow-multicolor-3-d-cylinder-bar-charts-are-a-really-really-bad-way-to-articulate-relatively-simple-dat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291" y="0"/>
            <a:ext cx="5419618" cy="6858000"/>
          </a:xfrm>
          <a:prstGeom prst="rect">
            <a:avLst/>
          </a:prstGeom>
        </p:spPr>
      </p:pic>
    </p:spTree>
    <p:extLst>
      <p:ext uri="{BB962C8B-B14F-4D97-AF65-F5344CB8AC3E}">
        <p14:creationId xmlns:p14="http://schemas.microsoft.com/office/powerpoint/2010/main" val="38557370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ree-dimensional-ribbons-are-likewise-a-senseless-way-to-tweak-a-line-grap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76037" cy="6858000"/>
          </a:xfrm>
          <a:prstGeom prst="rect">
            <a:avLst/>
          </a:prstGeom>
        </p:spPr>
      </p:pic>
      <p:sp>
        <p:nvSpPr>
          <p:cNvPr id="2" name="TextBox 1"/>
          <p:cNvSpPr txBox="1"/>
          <p:nvPr/>
        </p:nvSpPr>
        <p:spPr>
          <a:xfrm>
            <a:off x="4198257" y="1270163"/>
            <a:ext cx="4268818" cy="1938992"/>
          </a:xfrm>
          <a:prstGeom prst="rect">
            <a:avLst/>
          </a:prstGeom>
          <a:noFill/>
        </p:spPr>
        <p:txBody>
          <a:bodyPr wrap="square" rtlCol="0">
            <a:spAutoFit/>
          </a:bodyPr>
          <a:lstStyle/>
          <a:p>
            <a:r>
              <a:rPr lang="en-US" sz="4000" dirty="0" smtClean="0">
                <a:latin typeface="Avenir Light"/>
                <a:cs typeface="Avenir Light"/>
              </a:rPr>
              <a:t>For the love of god, don’t use 3D visualizations</a:t>
            </a:r>
            <a:endParaRPr lang="en-US" sz="4000" dirty="0">
              <a:latin typeface="Avenir Light"/>
              <a:cs typeface="Avenir Light"/>
            </a:endParaRPr>
          </a:p>
        </p:txBody>
      </p:sp>
      <p:sp>
        <p:nvSpPr>
          <p:cNvPr id="5" name="TextBox 4"/>
          <p:cNvSpPr txBox="1"/>
          <p:nvPr/>
        </p:nvSpPr>
        <p:spPr>
          <a:xfrm>
            <a:off x="4198257" y="3980531"/>
            <a:ext cx="4268818" cy="707886"/>
          </a:xfrm>
          <a:prstGeom prst="rect">
            <a:avLst/>
          </a:prstGeom>
          <a:noFill/>
        </p:spPr>
        <p:txBody>
          <a:bodyPr wrap="square" rtlCol="0">
            <a:spAutoFit/>
          </a:bodyPr>
          <a:lstStyle/>
          <a:p>
            <a:r>
              <a:rPr lang="en-US" sz="4000" dirty="0">
                <a:latin typeface="Avenir Light"/>
                <a:cs typeface="Avenir Light"/>
              </a:rPr>
              <a:t>o</a:t>
            </a:r>
            <a:r>
              <a:rPr lang="en-US" sz="4000" dirty="0" smtClean="0">
                <a:latin typeface="Avenir Light"/>
                <a:cs typeface="Avenir Light"/>
              </a:rPr>
              <a:t>cclusion </a:t>
            </a:r>
            <a:r>
              <a:rPr lang="en-US" sz="4000" dirty="0" smtClean="0">
                <a:solidFill>
                  <a:schemeClr val="accent6">
                    <a:lumMod val="75000"/>
                  </a:schemeClr>
                </a:solidFill>
                <a:latin typeface="Avenir Light"/>
                <a:cs typeface="Avenir Light"/>
              </a:rPr>
              <a:t>+</a:t>
            </a:r>
            <a:r>
              <a:rPr lang="en-US" sz="4000" dirty="0" smtClean="0">
                <a:latin typeface="Avenir Light"/>
                <a:cs typeface="Avenir Light"/>
              </a:rPr>
              <a:t> depth</a:t>
            </a:r>
            <a:endParaRPr lang="en-US" sz="4000" dirty="0">
              <a:latin typeface="Avenir Light"/>
              <a:cs typeface="Avenir Light"/>
            </a:endParaRPr>
          </a:p>
        </p:txBody>
      </p:sp>
    </p:spTree>
    <p:extLst>
      <p:ext uri="{BB962C8B-B14F-4D97-AF65-F5344CB8AC3E}">
        <p14:creationId xmlns:p14="http://schemas.microsoft.com/office/powerpoint/2010/main" val="14329125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9068" y="1658268"/>
            <a:ext cx="7226845" cy="3416320"/>
          </a:xfrm>
          <a:prstGeom prst="rect">
            <a:avLst/>
          </a:prstGeom>
          <a:noFill/>
        </p:spPr>
        <p:txBody>
          <a:bodyPr wrap="none" rtlCol="0">
            <a:spAutoFit/>
          </a:bodyPr>
          <a:lstStyle/>
          <a:p>
            <a:r>
              <a:rPr lang="en-US" sz="7200" dirty="0" smtClean="0">
                <a:latin typeface="Avenir Light"/>
                <a:cs typeface="Avenir Light"/>
              </a:rPr>
              <a:t>LIES</a:t>
            </a:r>
          </a:p>
          <a:p>
            <a:r>
              <a:rPr lang="en-US" sz="7200" dirty="0" smtClean="0">
                <a:latin typeface="Avenir Light"/>
                <a:cs typeface="Avenir Light"/>
              </a:rPr>
              <a:t>DAMN LIES</a:t>
            </a:r>
          </a:p>
          <a:p>
            <a:r>
              <a:rPr lang="en-US" sz="7200" dirty="0" smtClean="0">
                <a:latin typeface="Avenir Light"/>
                <a:cs typeface="Avenir Light"/>
              </a:rPr>
              <a:t>AND STATISTICS</a:t>
            </a:r>
            <a:endParaRPr lang="en-US" sz="7200" dirty="0">
              <a:latin typeface="Avenir Light"/>
              <a:cs typeface="Avenir Light"/>
            </a:endParaRPr>
          </a:p>
        </p:txBody>
      </p:sp>
    </p:spTree>
    <p:extLst>
      <p:ext uri="{BB962C8B-B14F-4D97-AF65-F5344CB8AC3E}">
        <p14:creationId xmlns:p14="http://schemas.microsoft.com/office/powerpoint/2010/main" val="4470493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wvtyje5ye3txwldpgg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59" y="474340"/>
            <a:ext cx="7064685" cy="5298514"/>
          </a:xfrm>
          <a:prstGeom prst="rect">
            <a:avLst/>
          </a:prstGeom>
        </p:spPr>
      </p:pic>
    </p:spTree>
    <p:extLst>
      <p:ext uri="{BB962C8B-B14F-4D97-AF65-F5344CB8AC3E}">
        <p14:creationId xmlns:p14="http://schemas.microsoft.com/office/powerpoint/2010/main" val="1544429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n_thousand_dot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342" y="607077"/>
            <a:ext cx="5588000" cy="5549900"/>
          </a:xfrm>
          <a:prstGeom prst="rect">
            <a:avLst/>
          </a:prstGeom>
        </p:spPr>
      </p:pic>
      <p:sp>
        <p:nvSpPr>
          <p:cNvPr id="7" name="Rectangle 6"/>
          <p:cNvSpPr/>
          <p:nvPr/>
        </p:nvSpPr>
        <p:spPr>
          <a:xfrm>
            <a:off x="1346505" y="3130237"/>
            <a:ext cx="27432" cy="2743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p>
        </p:txBody>
      </p:sp>
      <p:sp>
        <p:nvSpPr>
          <p:cNvPr id="8" name="Title 1"/>
          <p:cNvSpPr txBox="1">
            <a:spLocks/>
          </p:cNvSpPr>
          <p:nvPr/>
        </p:nvSpPr>
        <p:spPr>
          <a:xfrm>
            <a:off x="-131749" y="2880186"/>
            <a:ext cx="3011371" cy="239693"/>
          </a:xfrm>
          <a:prstGeom prst="rect">
            <a:avLst/>
          </a:prstGeom>
          <a:solidFill>
            <a:schemeClr val="bg1">
              <a:alpha val="80000"/>
            </a:schemeClr>
          </a:solidFill>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dirty="0" smtClean="0">
                <a:latin typeface="Avenir Light"/>
                <a:cs typeface="Avenir Light"/>
              </a:rPr>
              <a:t>400 thousand years</a:t>
            </a:r>
            <a:endParaRPr lang="en-US" sz="1600" b="1" dirty="0">
              <a:solidFill>
                <a:srgbClr val="E46C0A"/>
              </a:solidFill>
              <a:latin typeface="Avenir Light"/>
              <a:cs typeface="Avenir Light"/>
            </a:endParaRPr>
          </a:p>
        </p:txBody>
      </p:sp>
      <p:sp>
        <p:nvSpPr>
          <p:cNvPr id="9" name="Title 1"/>
          <p:cNvSpPr txBox="1">
            <a:spLocks/>
          </p:cNvSpPr>
          <p:nvPr/>
        </p:nvSpPr>
        <p:spPr>
          <a:xfrm>
            <a:off x="3795555" y="139436"/>
            <a:ext cx="3983570" cy="414718"/>
          </a:xfrm>
          <a:prstGeom prst="rect">
            <a:avLst/>
          </a:prstGeom>
          <a:solidFill>
            <a:schemeClr val="bg1">
              <a:alpha val="8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venir Light"/>
                <a:cs typeface="Avenir Light"/>
              </a:rPr>
              <a:t>4 billion years</a:t>
            </a:r>
            <a:endParaRPr lang="en-US" sz="3200" b="1" dirty="0">
              <a:latin typeface="Avenir Light"/>
              <a:cs typeface="Avenir Light"/>
            </a:endParaRPr>
          </a:p>
        </p:txBody>
      </p:sp>
      <p:sp>
        <p:nvSpPr>
          <p:cNvPr id="6" name="Title 1"/>
          <p:cNvSpPr txBox="1">
            <a:spLocks/>
          </p:cNvSpPr>
          <p:nvPr/>
        </p:nvSpPr>
        <p:spPr>
          <a:xfrm>
            <a:off x="962553" y="6348686"/>
            <a:ext cx="6816572" cy="41471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i="1" dirty="0" smtClean="0">
                <a:latin typeface="Avenir Light"/>
                <a:cs typeface="Avenir Light"/>
              </a:rPr>
              <a:t>Notice how it changes </a:t>
            </a:r>
            <a:r>
              <a:rPr lang="en-US" sz="3200" b="1" i="1" smtClean="0">
                <a:latin typeface="Avenir Light"/>
                <a:cs typeface="Avenir Light"/>
              </a:rPr>
              <a:t>your intuition</a:t>
            </a:r>
            <a:endParaRPr lang="en-US" sz="3200" b="1" i="1" dirty="0">
              <a:latin typeface="Avenir Light"/>
              <a:cs typeface="Avenir Light"/>
            </a:endParaRPr>
          </a:p>
        </p:txBody>
      </p:sp>
    </p:spTree>
    <p:extLst>
      <p:ext uri="{BB962C8B-B14F-4D97-AF65-F5344CB8AC3E}">
        <p14:creationId xmlns:p14="http://schemas.microsoft.com/office/powerpoint/2010/main" val="29802351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wvtyje5ye3txwldpgg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59" y="474340"/>
            <a:ext cx="7064685" cy="5298514"/>
          </a:xfrm>
          <a:prstGeom prst="rect">
            <a:avLst/>
          </a:prstGeom>
        </p:spPr>
      </p:pic>
      <p:sp>
        <p:nvSpPr>
          <p:cNvPr id="3" name="TextBox 2"/>
          <p:cNvSpPr txBox="1"/>
          <p:nvPr/>
        </p:nvSpPr>
        <p:spPr>
          <a:xfrm>
            <a:off x="63268" y="6003239"/>
            <a:ext cx="8704465" cy="584776"/>
          </a:xfrm>
          <a:prstGeom prst="rect">
            <a:avLst/>
          </a:prstGeom>
          <a:noFill/>
        </p:spPr>
        <p:txBody>
          <a:bodyPr wrap="square" rtlCol="0">
            <a:spAutoFit/>
          </a:bodyPr>
          <a:lstStyle/>
          <a:p>
            <a:pPr algn="ctr"/>
            <a:r>
              <a:rPr lang="en-US" sz="3200" dirty="0" smtClean="0">
                <a:latin typeface="Avenir Light"/>
                <a:cs typeface="Avenir Light"/>
              </a:rPr>
              <a:t>For bar graphs, y-axis should start at 0</a:t>
            </a:r>
            <a:endParaRPr lang="en-US" sz="3200" dirty="0">
              <a:latin typeface="Avenir Light"/>
              <a:cs typeface="Avenir Light"/>
            </a:endParaRPr>
          </a:p>
        </p:txBody>
      </p:sp>
    </p:spTree>
    <p:extLst>
      <p:ext uri="{BB962C8B-B14F-4D97-AF65-F5344CB8AC3E}">
        <p14:creationId xmlns:p14="http://schemas.microsoft.com/office/powerpoint/2010/main" val="20793669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litifact-photos-mega-center-release-graph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717" y="660844"/>
            <a:ext cx="6044452" cy="5685563"/>
          </a:xfrm>
          <a:prstGeom prst="rect">
            <a:avLst/>
          </a:prstGeom>
        </p:spPr>
      </p:pic>
    </p:spTree>
    <p:extLst>
      <p:ext uri="{BB962C8B-B14F-4D97-AF65-F5344CB8AC3E}">
        <p14:creationId xmlns:p14="http://schemas.microsoft.com/office/powerpoint/2010/main" val="36089769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litifact-photos-mega-center-release-graph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717" y="660844"/>
            <a:ext cx="6044452" cy="5685563"/>
          </a:xfrm>
          <a:prstGeom prst="rect">
            <a:avLst/>
          </a:prstGeom>
        </p:spPr>
      </p:pic>
      <p:sp>
        <p:nvSpPr>
          <p:cNvPr id="3" name="TextBox 2"/>
          <p:cNvSpPr txBox="1"/>
          <p:nvPr/>
        </p:nvSpPr>
        <p:spPr>
          <a:xfrm>
            <a:off x="439535" y="6112998"/>
            <a:ext cx="8704465" cy="584776"/>
          </a:xfrm>
          <a:prstGeom prst="rect">
            <a:avLst/>
          </a:prstGeom>
          <a:noFill/>
        </p:spPr>
        <p:txBody>
          <a:bodyPr wrap="square" rtlCol="0">
            <a:spAutoFit/>
          </a:bodyPr>
          <a:lstStyle/>
          <a:p>
            <a:pPr algn="ctr"/>
            <a:r>
              <a:rPr lang="en-US" sz="3200" dirty="0" smtClean="0">
                <a:latin typeface="Avenir Light"/>
                <a:cs typeface="Avenir Light"/>
              </a:rPr>
              <a:t>Dual-axis charts are </a:t>
            </a:r>
            <a:r>
              <a:rPr lang="en-US" sz="3200" dirty="0" smtClean="0">
                <a:solidFill>
                  <a:srgbClr val="E46C0A"/>
                </a:solidFill>
                <a:latin typeface="Avenir Light"/>
                <a:cs typeface="Avenir Light"/>
              </a:rPr>
              <a:t>DANGEROUS </a:t>
            </a:r>
            <a:endParaRPr lang="en-US" sz="3200" dirty="0">
              <a:solidFill>
                <a:srgbClr val="E46C0A"/>
              </a:solidFill>
              <a:latin typeface="Avenir Light"/>
              <a:cs typeface="Avenir Light"/>
            </a:endParaRPr>
          </a:p>
        </p:txBody>
      </p:sp>
    </p:spTree>
    <p:extLst>
      <p:ext uri="{BB962C8B-B14F-4D97-AF65-F5344CB8AC3E}">
        <p14:creationId xmlns:p14="http://schemas.microsoft.com/office/powerpoint/2010/main" val="3966623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5 at 8.20.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87" y="1003749"/>
            <a:ext cx="8382000" cy="4978400"/>
          </a:xfrm>
          <a:prstGeom prst="rect">
            <a:avLst/>
          </a:prstGeom>
        </p:spPr>
      </p:pic>
      <p:sp>
        <p:nvSpPr>
          <p:cNvPr id="2" name="TextBox 1"/>
          <p:cNvSpPr txBox="1"/>
          <p:nvPr/>
        </p:nvSpPr>
        <p:spPr>
          <a:xfrm>
            <a:off x="268087" y="165100"/>
            <a:ext cx="8202813" cy="954107"/>
          </a:xfrm>
          <a:prstGeom prst="rect">
            <a:avLst/>
          </a:prstGeom>
          <a:noFill/>
        </p:spPr>
        <p:txBody>
          <a:bodyPr wrap="square" rtlCol="0">
            <a:spAutoFit/>
          </a:bodyPr>
          <a:lstStyle/>
          <a:p>
            <a:r>
              <a:rPr lang="en-US" sz="2800" dirty="0" smtClean="0">
                <a:latin typeface="Avenir Book" charset="0"/>
                <a:ea typeface="Avenir Book" charset="0"/>
                <a:cs typeface="Avenir Book" charset="0"/>
              </a:rPr>
              <a:t>On same plot. Notice how charts can be used as rhetoric! Reframing tells different stories!  </a:t>
            </a:r>
            <a:endParaRPr lang="en-US" sz="2800" dirty="0">
              <a:latin typeface="Avenir Book" charset="0"/>
              <a:ea typeface="Avenir Book" charset="0"/>
              <a:cs typeface="Avenir Book" charset="0"/>
            </a:endParaRPr>
          </a:p>
        </p:txBody>
      </p:sp>
    </p:spTree>
    <p:extLst>
      <p:ext uri="{BB962C8B-B14F-4D97-AF65-F5344CB8AC3E}">
        <p14:creationId xmlns:p14="http://schemas.microsoft.com/office/powerpoint/2010/main" val="15022216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8088" y="1712214"/>
            <a:ext cx="7289208" cy="1754327"/>
          </a:xfrm>
          <a:prstGeom prst="rect">
            <a:avLst/>
          </a:prstGeom>
          <a:noFill/>
        </p:spPr>
        <p:txBody>
          <a:bodyPr wrap="square" rtlCol="0">
            <a:spAutoFit/>
          </a:bodyPr>
          <a:lstStyle/>
          <a:p>
            <a:r>
              <a:rPr lang="en-US" sz="5400" dirty="0" smtClean="0">
                <a:latin typeface="Avenir Light"/>
                <a:cs typeface="Avenir Light"/>
              </a:rPr>
              <a:t>VISUALIZATION </a:t>
            </a:r>
            <a:br>
              <a:rPr lang="en-US" sz="5400" dirty="0" smtClean="0">
                <a:latin typeface="Avenir Light"/>
                <a:cs typeface="Avenir Light"/>
              </a:rPr>
            </a:br>
            <a:r>
              <a:rPr lang="en-US" sz="5400" dirty="0" smtClean="0">
                <a:latin typeface="Avenir Light"/>
                <a:cs typeface="Avenir Light"/>
              </a:rPr>
              <a:t>RHETORIC</a:t>
            </a:r>
            <a:endParaRPr lang="en-US" sz="5400" dirty="0">
              <a:latin typeface="Avenir Light"/>
              <a:cs typeface="Avenir Light"/>
            </a:endParaRPr>
          </a:p>
        </p:txBody>
      </p:sp>
    </p:spTree>
    <p:extLst>
      <p:ext uri="{BB962C8B-B14F-4D97-AF65-F5344CB8AC3E}">
        <p14:creationId xmlns:p14="http://schemas.microsoft.com/office/powerpoint/2010/main" val="8881554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am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64" y="173397"/>
            <a:ext cx="8258627" cy="6559164"/>
          </a:xfrm>
          <a:prstGeom prst="rect">
            <a:avLst/>
          </a:prstGeom>
        </p:spPr>
      </p:pic>
      <p:sp>
        <p:nvSpPr>
          <p:cNvPr id="2" name="TextBox 1"/>
          <p:cNvSpPr txBox="1"/>
          <p:nvPr/>
        </p:nvSpPr>
        <p:spPr>
          <a:xfrm>
            <a:off x="6515100" y="0"/>
            <a:ext cx="2425700" cy="1200329"/>
          </a:xfrm>
          <a:prstGeom prst="rect">
            <a:avLst/>
          </a:prstGeom>
          <a:noFill/>
        </p:spPr>
        <p:txBody>
          <a:bodyPr wrap="square" rtlCol="0">
            <a:spAutoFit/>
          </a:bodyPr>
          <a:lstStyle/>
          <a:p>
            <a:r>
              <a:rPr lang="en-US" dirty="0" smtClean="0">
                <a:latin typeface="Avenir Book" charset="0"/>
                <a:ea typeface="Avenir Book" charset="0"/>
                <a:cs typeface="Avenir Book" charset="0"/>
              </a:rPr>
              <a:t>Note: This is a gif. </a:t>
            </a:r>
          </a:p>
          <a:p>
            <a:r>
              <a:rPr lang="en-US" dirty="0" smtClean="0">
                <a:latin typeface="Avenir Book" charset="0"/>
                <a:ea typeface="Avenir Book" charset="0"/>
                <a:cs typeface="Avenir Book" charset="0"/>
              </a:rPr>
              <a:t>You’ll need presentation mode to see it animate</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700867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untymaprb5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73" y="1925816"/>
            <a:ext cx="3892954" cy="2638389"/>
          </a:xfrm>
          <a:prstGeom prst="rect">
            <a:avLst/>
          </a:prstGeom>
        </p:spPr>
      </p:pic>
      <p:pic>
        <p:nvPicPr>
          <p:cNvPr id="6" name="Picture 5" descr="countycartrb5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313" y="1925816"/>
            <a:ext cx="3862570" cy="2700781"/>
          </a:xfrm>
          <a:prstGeom prst="rect">
            <a:avLst/>
          </a:prstGeom>
        </p:spPr>
      </p:pic>
      <p:sp>
        <p:nvSpPr>
          <p:cNvPr id="7" name="TextBox 6"/>
          <p:cNvSpPr txBox="1"/>
          <p:nvPr/>
        </p:nvSpPr>
        <p:spPr>
          <a:xfrm>
            <a:off x="846593" y="1317112"/>
            <a:ext cx="2605836" cy="369332"/>
          </a:xfrm>
          <a:prstGeom prst="rect">
            <a:avLst/>
          </a:prstGeom>
          <a:noFill/>
        </p:spPr>
        <p:txBody>
          <a:bodyPr wrap="none" rtlCol="0">
            <a:spAutoFit/>
          </a:bodyPr>
          <a:lstStyle/>
          <a:p>
            <a:r>
              <a:rPr lang="en-US" dirty="0" smtClean="0">
                <a:latin typeface="Avenir Light"/>
                <a:cs typeface="Avenir Light"/>
              </a:rPr>
              <a:t>County Map of Election</a:t>
            </a:r>
            <a:endParaRPr lang="en-US" dirty="0">
              <a:latin typeface="Avenir Light"/>
              <a:cs typeface="Avenir Light"/>
            </a:endParaRPr>
          </a:p>
        </p:txBody>
      </p:sp>
      <p:sp>
        <p:nvSpPr>
          <p:cNvPr id="8" name="TextBox 7"/>
          <p:cNvSpPr txBox="1"/>
          <p:nvPr/>
        </p:nvSpPr>
        <p:spPr>
          <a:xfrm>
            <a:off x="104145" y="286164"/>
            <a:ext cx="9039013" cy="584775"/>
          </a:xfrm>
          <a:prstGeom prst="rect">
            <a:avLst/>
          </a:prstGeom>
          <a:noFill/>
        </p:spPr>
        <p:txBody>
          <a:bodyPr wrap="none" rtlCol="0">
            <a:spAutoFit/>
          </a:bodyPr>
          <a:lstStyle/>
          <a:p>
            <a:r>
              <a:rPr lang="en-US" sz="3200" smtClean="0">
                <a:latin typeface="Avenir Light"/>
                <a:cs typeface="Avenir Light"/>
              </a:rPr>
              <a:t>TWO VISUALIZATIONS OF THE 2016 ELECTION</a:t>
            </a:r>
            <a:endParaRPr lang="en-US" sz="3200" dirty="0">
              <a:latin typeface="Avenir Light"/>
              <a:cs typeface="Avenir Light"/>
            </a:endParaRPr>
          </a:p>
        </p:txBody>
      </p:sp>
      <p:sp>
        <p:nvSpPr>
          <p:cNvPr id="9" name="TextBox 8"/>
          <p:cNvSpPr txBox="1"/>
          <p:nvPr/>
        </p:nvSpPr>
        <p:spPr>
          <a:xfrm>
            <a:off x="5368685" y="1465113"/>
            <a:ext cx="3324181" cy="369332"/>
          </a:xfrm>
          <a:prstGeom prst="rect">
            <a:avLst/>
          </a:prstGeom>
          <a:noFill/>
        </p:spPr>
        <p:txBody>
          <a:bodyPr wrap="none" rtlCol="0">
            <a:spAutoFit/>
          </a:bodyPr>
          <a:lstStyle/>
          <a:p>
            <a:r>
              <a:rPr lang="en-US" dirty="0" smtClean="0">
                <a:latin typeface="Avenir Light"/>
                <a:cs typeface="Avenir Light"/>
              </a:rPr>
              <a:t>Counties Scaled by Population</a:t>
            </a:r>
            <a:endParaRPr lang="en-US" dirty="0">
              <a:latin typeface="Avenir Light"/>
              <a:cs typeface="Avenir Light"/>
            </a:endParaRPr>
          </a:p>
        </p:txBody>
      </p:sp>
      <p:sp>
        <p:nvSpPr>
          <p:cNvPr id="10" name="TextBox 9"/>
          <p:cNvSpPr txBox="1"/>
          <p:nvPr/>
        </p:nvSpPr>
        <p:spPr>
          <a:xfrm>
            <a:off x="2752756" y="5034307"/>
            <a:ext cx="3222742" cy="584775"/>
          </a:xfrm>
          <a:prstGeom prst="rect">
            <a:avLst/>
          </a:prstGeom>
          <a:noFill/>
        </p:spPr>
        <p:txBody>
          <a:bodyPr wrap="none" rtlCol="0">
            <a:spAutoFit/>
          </a:bodyPr>
          <a:lstStyle/>
          <a:p>
            <a:r>
              <a:rPr lang="en-US" sz="3200" smtClean="0">
                <a:latin typeface="Avenir Light"/>
                <a:cs typeface="Avenir Light"/>
              </a:rPr>
              <a:t>Which is better? </a:t>
            </a:r>
            <a:endParaRPr lang="en-US" sz="3200" dirty="0">
              <a:latin typeface="Avenir Light"/>
              <a:cs typeface="Avenir Light"/>
            </a:endParaRPr>
          </a:p>
        </p:txBody>
      </p:sp>
      <p:sp>
        <p:nvSpPr>
          <p:cNvPr id="11" name="TextBox 10"/>
          <p:cNvSpPr txBox="1"/>
          <p:nvPr/>
        </p:nvSpPr>
        <p:spPr>
          <a:xfrm>
            <a:off x="104146" y="5619082"/>
            <a:ext cx="8753738" cy="1015663"/>
          </a:xfrm>
          <a:prstGeom prst="rect">
            <a:avLst/>
          </a:prstGeom>
          <a:noFill/>
        </p:spPr>
        <p:txBody>
          <a:bodyPr wrap="square" rtlCol="0">
            <a:spAutoFit/>
          </a:bodyPr>
          <a:lstStyle/>
          <a:p>
            <a:r>
              <a:rPr lang="en-US" sz="2000" b="1" dirty="0" smtClean="0">
                <a:latin typeface="Avenir Light"/>
                <a:cs typeface="Avenir Light"/>
              </a:rPr>
              <a:t>Answer: </a:t>
            </a:r>
            <a:r>
              <a:rPr lang="en-US" sz="2000" dirty="0" smtClean="0">
                <a:latin typeface="Avenir Light"/>
                <a:cs typeface="Avenir Light"/>
              </a:rPr>
              <a:t>Neither. Both manipulate your perception to tell a story. LEFT: rural areas are over-represented by mitigating densely populated areas. RIGHT: urban areas are over-represented by mitigating vast expanses of land.</a:t>
            </a:r>
            <a:endParaRPr lang="en-US" sz="2000" dirty="0">
              <a:latin typeface="Avenir Light"/>
              <a:cs typeface="Avenir Light"/>
            </a:endParaRPr>
          </a:p>
        </p:txBody>
      </p:sp>
    </p:spTree>
    <p:extLst>
      <p:ext uri="{BB962C8B-B14F-4D97-AF65-F5344CB8AC3E}">
        <p14:creationId xmlns:p14="http://schemas.microsoft.com/office/powerpoint/2010/main" val="11272207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05 at 8.21.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646" y="0"/>
            <a:ext cx="6746488" cy="6858000"/>
          </a:xfrm>
          <a:prstGeom prst="rect">
            <a:avLst/>
          </a:prstGeom>
        </p:spPr>
      </p:pic>
    </p:spTree>
    <p:extLst>
      <p:ext uri="{BB962C8B-B14F-4D97-AF65-F5344CB8AC3E}">
        <p14:creationId xmlns:p14="http://schemas.microsoft.com/office/powerpoint/2010/main" val="30692192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5 at 8.22.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74" y="0"/>
            <a:ext cx="8267027" cy="6858000"/>
          </a:xfrm>
          <a:prstGeom prst="rect">
            <a:avLst/>
          </a:prstGeom>
        </p:spPr>
      </p:pic>
    </p:spTree>
    <p:extLst>
      <p:ext uri="{BB962C8B-B14F-4D97-AF65-F5344CB8AC3E}">
        <p14:creationId xmlns:p14="http://schemas.microsoft.com/office/powerpoint/2010/main" val="35473587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5 at 8.23.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591" y="0"/>
            <a:ext cx="6308515" cy="6858000"/>
          </a:xfrm>
          <a:prstGeom prst="rect">
            <a:avLst/>
          </a:prstGeom>
        </p:spPr>
      </p:pic>
    </p:spTree>
    <p:extLst>
      <p:ext uri="{BB962C8B-B14F-4D97-AF65-F5344CB8AC3E}">
        <p14:creationId xmlns:p14="http://schemas.microsoft.com/office/powerpoint/2010/main" val="1679015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0259" y="485285"/>
            <a:ext cx="6411883" cy="738664"/>
          </a:xfrm>
          <a:prstGeom prst="rect">
            <a:avLst/>
          </a:prstGeom>
          <a:noFill/>
        </p:spPr>
        <p:txBody>
          <a:bodyPr wrap="none" rtlCol="0">
            <a:spAutoFit/>
          </a:bodyPr>
          <a:lstStyle/>
          <a:p>
            <a:r>
              <a:rPr lang="en-US" sz="4200" dirty="0" smtClean="0">
                <a:latin typeface="Avenir Light"/>
                <a:cs typeface="Avenir Light"/>
              </a:rPr>
              <a:t>Not just quantity, but time</a:t>
            </a:r>
            <a:endParaRPr lang="en-US" sz="4200" dirty="0">
              <a:latin typeface="Avenir Light"/>
              <a:cs typeface="Avenir Ligh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0" y="1391375"/>
            <a:ext cx="7289443" cy="5124435"/>
          </a:xfrm>
          <a:prstGeom prst="rect">
            <a:avLst/>
          </a:prstGeom>
        </p:spPr>
      </p:pic>
    </p:spTree>
    <p:extLst>
      <p:ext uri="{BB962C8B-B14F-4D97-AF65-F5344CB8AC3E}">
        <p14:creationId xmlns:p14="http://schemas.microsoft.com/office/powerpoint/2010/main" val="1589080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05 at 8.23.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591" y="0"/>
            <a:ext cx="6308515" cy="6858000"/>
          </a:xfrm>
          <a:prstGeom prst="rect">
            <a:avLst/>
          </a:prstGeom>
        </p:spPr>
      </p:pic>
      <p:sp>
        <p:nvSpPr>
          <p:cNvPr id="3" name="TextBox 2"/>
          <p:cNvSpPr txBox="1"/>
          <p:nvPr/>
        </p:nvSpPr>
        <p:spPr>
          <a:xfrm>
            <a:off x="439535" y="6112998"/>
            <a:ext cx="8704465" cy="584776"/>
          </a:xfrm>
          <a:prstGeom prst="rect">
            <a:avLst/>
          </a:prstGeom>
          <a:noFill/>
        </p:spPr>
        <p:txBody>
          <a:bodyPr wrap="square" rtlCol="0">
            <a:spAutoFit/>
          </a:bodyPr>
          <a:lstStyle/>
          <a:p>
            <a:pPr algn="ctr"/>
            <a:r>
              <a:rPr lang="en-US" sz="3200" dirty="0" smtClean="0">
                <a:latin typeface="Avenir Light"/>
                <a:cs typeface="Avenir Light"/>
              </a:rPr>
              <a:t>Don’t scale y-axis without context </a:t>
            </a:r>
            <a:endParaRPr lang="en-US" sz="3200" dirty="0">
              <a:latin typeface="Avenir Light"/>
              <a:cs typeface="Avenir Light"/>
            </a:endParaRPr>
          </a:p>
        </p:txBody>
      </p:sp>
    </p:spTree>
    <p:extLst>
      <p:ext uri="{BB962C8B-B14F-4D97-AF65-F5344CB8AC3E}">
        <p14:creationId xmlns:p14="http://schemas.microsoft.com/office/powerpoint/2010/main" val="3861922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ook" charset="0"/>
                <a:ea typeface="Avenir Book" charset="0"/>
                <a:cs typeface="Avenir Book" charset="0"/>
              </a:rPr>
              <a:t>TAKEAWAY</a:t>
            </a:r>
            <a:endParaRPr lang="en-US" dirty="0">
              <a:latin typeface="Avenir Book" charset="0"/>
              <a:ea typeface="Avenir Book" charset="0"/>
              <a:cs typeface="Avenir Book" charset="0"/>
            </a:endParaRPr>
          </a:p>
        </p:txBody>
      </p:sp>
      <p:sp>
        <p:nvSpPr>
          <p:cNvPr id="3" name="Content Placeholder 2"/>
          <p:cNvSpPr>
            <a:spLocks noGrp="1"/>
          </p:cNvSpPr>
          <p:nvPr>
            <p:ph idx="1"/>
          </p:nvPr>
        </p:nvSpPr>
        <p:spPr/>
        <p:txBody>
          <a:bodyPr/>
          <a:lstStyle/>
          <a:p>
            <a:r>
              <a:rPr lang="en-US" dirty="0" smtClean="0">
                <a:latin typeface="Avenir Book" charset="0"/>
                <a:ea typeface="Avenir Book" charset="0"/>
                <a:cs typeface="Avenir Book" charset="0"/>
              </a:rPr>
              <a:t>Data visualization literacy is CRITICAL for</a:t>
            </a:r>
            <a:br>
              <a:rPr lang="en-US" dirty="0" smtClean="0">
                <a:latin typeface="Avenir Book" charset="0"/>
                <a:ea typeface="Avenir Book" charset="0"/>
                <a:cs typeface="Avenir Book" charset="0"/>
              </a:rPr>
            </a:br>
            <a:r>
              <a:rPr lang="en-US" dirty="0" smtClean="0">
                <a:latin typeface="Avenir Book" charset="0"/>
                <a:ea typeface="Avenir Book" charset="0"/>
                <a:cs typeface="Avenir Book" charset="0"/>
              </a:rPr>
              <a:t> </a:t>
            </a:r>
          </a:p>
          <a:p>
            <a:r>
              <a:rPr lang="en-US" dirty="0" smtClean="0">
                <a:latin typeface="Avenir Book" charset="0"/>
                <a:ea typeface="Avenir Book" charset="0"/>
                <a:cs typeface="Avenir Book" charset="0"/>
              </a:rPr>
              <a:t>1. being able to </a:t>
            </a:r>
            <a:r>
              <a:rPr lang="en-US" b="1" dirty="0" smtClean="0">
                <a:latin typeface="Avenir Book" charset="0"/>
                <a:ea typeface="Avenir Book" charset="0"/>
                <a:cs typeface="Avenir Book" charset="0"/>
              </a:rPr>
              <a:t>communicate effectively </a:t>
            </a:r>
            <a:r>
              <a:rPr lang="en-US" dirty="0" smtClean="0">
                <a:latin typeface="Avenir Book" charset="0"/>
                <a:ea typeface="Avenir Book" charset="0"/>
                <a:cs typeface="Avenir Book" charset="0"/>
              </a:rPr>
              <a:t>to people in a way that best fits their brains. </a:t>
            </a:r>
          </a:p>
          <a:p>
            <a:endParaRPr lang="en-US" dirty="0">
              <a:latin typeface="Avenir Book" charset="0"/>
              <a:ea typeface="Avenir Book" charset="0"/>
              <a:cs typeface="Avenir Book" charset="0"/>
            </a:endParaRPr>
          </a:p>
          <a:p>
            <a:r>
              <a:rPr lang="en-US" dirty="0" smtClean="0">
                <a:latin typeface="Avenir Book" charset="0"/>
                <a:ea typeface="Avenir Book" charset="0"/>
                <a:cs typeface="Avenir Book" charset="0"/>
              </a:rPr>
              <a:t>2. being able to </a:t>
            </a:r>
            <a:r>
              <a:rPr lang="en-US" b="1" dirty="0" smtClean="0">
                <a:latin typeface="Avenir Book" charset="0"/>
                <a:ea typeface="Avenir Book" charset="0"/>
                <a:cs typeface="Avenir Book" charset="0"/>
              </a:rPr>
              <a:t>see through bullshit. </a:t>
            </a:r>
          </a:p>
        </p:txBody>
      </p:sp>
    </p:spTree>
    <p:extLst>
      <p:ext uri="{BB962C8B-B14F-4D97-AF65-F5344CB8AC3E}">
        <p14:creationId xmlns:p14="http://schemas.microsoft.com/office/powerpoint/2010/main" val="563365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n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24"/>
            <a:ext cx="9144000" cy="4359720"/>
          </a:xfrm>
          <a:prstGeom prst="rect">
            <a:avLst/>
          </a:prstGeom>
        </p:spPr>
      </p:pic>
      <p:sp>
        <p:nvSpPr>
          <p:cNvPr id="5" name="TextBox 4"/>
          <p:cNvSpPr txBox="1"/>
          <p:nvPr/>
        </p:nvSpPr>
        <p:spPr>
          <a:xfrm>
            <a:off x="105840" y="379851"/>
            <a:ext cx="8854021" cy="523220"/>
          </a:xfrm>
          <a:prstGeom prst="rect">
            <a:avLst/>
          </a:prstGeom>
          <a:noFill/>
        </p:spPr>
        <p:txBody>
          <a:bodyPr wrap="none" rtlCol="0">
            <a:spAutoFit/>
          </a:bodyPr>
          <a:lstStyle/>
          <a:p>
            <a:r>
              <a:rPr lang="en-US" sz="2800" dirty="0" smtClean="0">
                <a:latin typeface="Avenir Light"/>
                <a:cs typeface="Avenir Light"/>
              </a:rPr>
              <a:t>Charles </a:t>
            </a:r>
            <a:r>
              <a:rPr lang="en-US" sz="2800" dirty="0" err="1" smtClean="0">
                <a:latin typeface="Avenir Light"/>
                <a:cs typeface="Avenir Light"/>
              </a:rPr>
              <a:t>Minard</a:t>
            </a:r>
            <a:r>
              <a:rPr lang="en-US" sz="2800" dirty="0" smtClean="0">
                <a:latin typeface="Avenir Light"/>
                <a:cs typeface="Avenir Light"/>
              </a:rPr>
              <a:t>: Map of Napoleon’s Russian Campaign </a:t>
            </a:r>
            <a:endParaRPr lang="en-US" sz="2800" dirty="0">
              <a:latin typeface="Avenir Light"/>
              <a:cs typeface="Avenir Light"/>
            </a:endParaRPr>
          </a:p>
        </p:txBody>
      </p:sp>
      <p:sp>
        <p:nvSpPr>
          <p:cNvPr id="6" name="Title 1"/>
          <p:cNvSpPr txBox="1">
            <a:spLocks/>
          </p:cNvSpPr>
          <p:nvPr/>
        </p:nvSpPr>
        <p:spPr>
          <a:xfrm>
            <a:off x="-25908" y="5773762"/>
            <a:ext cx="9195815" cy="916303"/>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b="1" i="1" dirty="0" smtClean="0">
                <a:latin typeface="Avenir Light"/>
                <a:cs typeface="Avenir Light"/>
              </a:rPr>
              <a:t>Edward </a:t>
            </a:r>
            <a:r>
              <a:rPr lang="en-US" sz="2200" b="1" i="1" dirty="0" err="1" smtClean="0">
                <a:latin typeface="Avenir Light"/>
                <a:cs typeface="Avenir Light"/>
              </a:rPr>
              <a:t>Tufte</a:t>
            </a:r>
            <a:r>
              <a:rPr lang="en-US" sz="2200" b="1" i="1" dirty="0" smtClean="0">
                <a:latin typeface="Avenir Light"/>
                <a:cs typeface="Avenir Light"/>
              </a:rPr>
              <a:t> calls this the greatest visualization ever. It shows how Napoleon’s army dwindled as it the temperatures dropped and months went on in Russia. Think about how much info is conveyed in this one graphic!</a:t>
            </a:r>
            <a:endParaRPr lang="en-US" sz="2200" b="1" i="1" dirty="0">
              <a:latin typeface="Avenir Light"/>
              <a:cs typeface="Avenir Light"/>
            </a:endParaRPr>
          </a:p>
        </p:txBody>
      </p:sp>
    </p:spTree>
    <p:extLst>
      <p:ext uri="{BB962C8B-B14F-4D97-AF65-F5344CB8AC3E}">
        <p14:creationId xmlns:p14="http://schemas.microsoft.com/office/powerpoint/2010/main" val="1708008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1464</TotalTime>
  <Words>894</Words>
  <Application>Microsoft Macintosh PowerPoint</Application>
  <PresentationFormat>On-screen Show (4:3)</PresentationFormat>
  <Paragraphs>138</Paragraphs>
  <Slides>81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Avenir Book</vt:lpstr>
      <vt:lpstr>Avenir Light</vt:lpstr>
      <vt:lpstr>Calibri</vt:lpstr>
      <vt:lpstr>Wingdings</vt:lpstr>
      <vt:lpstr>Arial</vt:lpstr>
      <vt:lpstr>Office Theme</vt:lpstr>
      <vt:lpstr>DATA VISUALIZATION: Principles of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if you can rank these graphs</vt:lpstr>
      <vt:lpstr>Some graphs support comparisons. Others distort them. bar graphs &gt; pie charts</vt:lpstr>
      <vt:lpstr>PowerPoint Presentation</vt:lpstr>
      <vt:lpstr>PowerPoint Presentation</vt:lpstr>
      <vt:lpstr>PowerPoint Presentation</vt:lpstr>
      <vt:lpstr>PowerPoint Presentation</vt:lpstr>
      <vt:lpstr>PowerPoint Presentation</vt:lpstr>
      <vt:lpstr>PowerPoint Presentation</vt:lpstr>
      <vt:lpstr>What if you had nominal categories and needed to represent them with symbols? You want symbols that people can easily distinguish…</vt:lpstr>
      <vt:lpstr>Perceptual Kernels</vt:lpstr>
      <vt:lpstr>PowerPoint Presentation</vt:lpstr>
      <vt:lpstr>PowerPoint Presentation</vt:lpstr>
      <vt:lpstr>PowerPoint Presentation</vt:lpstr>
      <vt:lpstr>MAPPING DATA  VISUAL VARIABLES This is a challenge. The real world has n-dimensional data</vt:lpstr>
      <vt:lpstr>SEPERABLE vs. INTEGRAL</vt:lpstr>
      <vt:lpstr>How many variables?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pure understanding, we know that simple is better. But people are complex..</vt:lpstr>
      <vt:lpstr>PowerPoint Presentation</vt:lpstr>
      <vt:lpstr>PowerPoint Presentation</vt:lpstr>
      <vt:lpstr>(Accidentally?) MISLEADING</vt:lpstr>
      <vt:lpstr>PowerPoint Presentation</vt:lpstr>
      <vt:lpstr>PowerPoint Presentation</vt:lpstr>
      <vt:lpstr>LIE FACTOR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TAKEAWAY</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dc:title>
  <dc:creator>Evan Peck</dc:creator>
  <cp:lastModifiedBy>Microsoft Office User</cp:lastModifiedBy>
  <cp:revision>237</cp:revision>
  <dcterms:created xsi:type="dcterms:W3CDTF">2016-03-05T02:10:11Z</dcterms:created>
  <dcterms:modified xsi:type="dcterms:W3CDTF">2017-09-07T01:13:05Z</dcterms:modified>
</cp:coreProperties>
</file>